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8288000" cy="10287000"/>
  <p:notesSz cx="18288000" cy="10287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Relationship Id="rId10" Type="http://schemas.openxmlformats.org/officeDocument/2006/relationships/image" Target="../media/image4.jpg"/><Relationship Id="rId11" Type="http://schemas.openxmlformats.org/officeDocument/2006/relationships/image" Target="../media/image5.jpg"/><Relationship Id="rId12" Type="http://schemas.openxmlformats.org/officeDocument/2006/relationships/image" Target="../media/image6.jpg"/><Relationship Id="rId13" Type="http://schemas.openxmlformats.org/officeDocument/2006/relationships/image" Target="../media/image7.jpg"/><Relationship Id="rId14" Type="http://schemas.openxmlformats.org/officeDocument/2006/relationships/image" Target="../media/image8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863532" y="76622"/>
            <a:ext cx="2348031" cy="137668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660803" y="5908393"/>
            <a:ext cx="1202650" cy="1261956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772422" y="5755427"/>
            <a:ext cx="248165" cy="1300197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125580" y="7074747"/>
            <a:ext cx="429518" cy="152964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5745995" y="5764988"/>
            <a:ext cx="954484" cy="1386240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9468485" y="5755427"/>
            <a:ext cx="3016170" cy="1472282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4059554" y="5650265"/>
            <a:ext cx="429518" cy="1462722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4909051" y="6462888"/>
            <a:ext cx="2004416" cy="688340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1670347" y="6348166"/>
            <a:ext cx="0" cy="421005"/>
          </a:xfrm>
          <a:custGeom>
            <a:avLst/>
            <a:gdLst/>
            <a:ahLst/>
            <a:cxnLst/>
            <a:rect l="l" t="t" r="r" b="b"/>
            <a:pathLst>
              <a:path w="0" h="421004">
                <a:moveTo>
                  <a:pt x="0" y="420652"/>
                </a:moveTo>
                <a:lnTo>
                  <a:pt x="0" y="0"/>
                </a:lnTo>
              </a:path>
            </a:pathLst>
          </a:custGeom>
          <a:ln w="95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5450103" y="5640705"/>
            <a:ext cx="0" cy="1434465"/>
          </a:xfrm>
          <a:custGeom>
            <a:avLst/>
            <a:gdLst/>
            <a:ahLst/>
            <a:cxnLst/>
            <a:rect l="l" t="t" r="r" b="b"/>
            <a:pathLst>
              <a:path w="0" h="1434465">
                <a:moveTo>
                  <a:pt x="0" y="1434042"/>
                </a:moveTo>
                <a:lnTo>
                  <a:pt x="0" y="0"/>
                </a:lnTo>
              </a:path>
            </a:pathLst>
          </a:custGeom>
          <a:ln w="95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7855403" y="6443769"/>
            <a:ext cx="0" cy="421005"/>
          </a:xfrm>
          <a:custGeom>
            <a:avLst/>
            <a:gdLst/>
            <a:ahLst/>
            <a:cxnLst/>
            <a:rect l="l" t="t" r="r" b="b"/>
            <a:pathLst>
              <a:path w="0" h="421004">
                <a:moveTo>
                  <a:pt x="0" y="420652"/>
                </a:moveTo>
                <a:lnTo>
                  <a:pt x="0" y="0"/>
                </a:lnTo>
              </a:path>
            </a:pathLst>
          </a:custGeom>
          <a:ln w="95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11282001" y="5908393"/>
            <a:ext cx="0" cy="459105"/>
          </a:xfrm>
          <a:custGeom>
            <a:avLst/>
            <a:gdLst/>
            <a:ahLst/>
            <a:cxnLst/>
            <a:rect l="l" t="t" r="r" b="b"/>
            <a:pathLst>
              <a:path w="0" h="459104">
                <a:moveTo>
                  <a:pt x="0" y="458893"/>
                </a:moveTo>
                <a:lnTo>
                  <a:pt x="0" y="0"/>
                </a:lnTo>
              </a:path>
            </a:pathLst>
          </a:custGeom>
          <a:ln w="95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bg object 28"/>
          <p:cNvSpPr/>
          <p:nvPr/>
        </p:nvSpPr>
        <p:spPr>
          <a:xfrm>
            <a:off x="11873780" y="5812790"/>
            <a:ext cx="0" cy="1052195"/>
          </a:xfrm>
          <a:custGeom>
            <a:avLst/>
            <a:gdLst/>
            <a:ahLst/>
            <a:cxnLst/>
            <a:rect l="l" t="t" r="r" b="b"/>
            <a:pathLst>
              <a:path w="0" h="1052195">
                <a:moveTo>
                  <a:pt x="0" y="1051630"/>
                </a:moveTo>
                <a:lnTo>
                  <a:pt x="0" y="0"/>
                </a:lnTo>
              </a:path>
            </a:pathLst>
          </a:custGeom>
          <a:ln w="95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bg object 29"/>
          <p:cNvSpPr/>
          <p:nvPr/>
        </p:nvSpPr>
        <p:spPr>
          <a:xfrm>
            <a:off x="14574970" y="5621585"/>
            <a:ext cx="0" cy="1510665"/>
          </a:xfrm>
          <a:custGeom>
            <a:avLst/>
            <a:gdLst/>
            <a:ahLst/>
            <a:cxnLst/>
            <a:rect l="l" t="t" r="r" b="b"/>
            <a:pathLst>
              <a:path w="0" h="1510665">
                <a:moveTo>
                  <a:pt x="0" y="1510524"/>
                </a:moveTo>
                <a:lnTo>
                  <a:pt x="0" y="0"/>
                </a:lnTo>
              </a:path>
            </a:pathLst>
          </a:custGeom>
          <a:ln w="95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bg object 30"/>
          <p:cNvSpPr/>
          <p:nvPr/>
        </p:nvSpPr>
        <p:spPr>
          <a:xfrm>
            <a:off x="15825344" y="5831911"/>
            <a:ext cx="0" cy="459105"/>
          </a:xfrm>
          <a:custGeom>
            <a:avLst/>
            <a:gdLst/>
            <a:ahLst/>
            <a:cxnLst/>
            <a:rect l="l" t="t" r="r" b="b"/>
            <a:pathLst>
              <a:path w="0" h="459104">
                <a:moveTo>
                  <a:pt x="0" y="458893"/>
                </a:moveTo>
                <a:lnTo>
                  <a:pt x="0" y="0"/>
                </a:lnTo>
              </a:path>
            </a:pathLst>
          </a:custGeom>
          <a:ln w="95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bg object 31"/>
          <p:cNvSpPr/>
          <p:nvPr/>
        </p:nvSpPr>
        <p:spPr>
          <a:xfrm>
            <a:off x="17161622" y="5717188"/>
            <a:ext cx="0" cy="1147445"/>
          </a:xfrm>
          <a:custGeom>
            <a:avLst/>
            <a:gdLst/>
            <a:ahLst/>
            <a:cxnLst/>
            <a:rect l="l" t="t" r="r" b="b"/>
            <a:pathLst>
              <a:path w="0" h="1147445">
                <a:moveTo>
                  <a:pt x="0" y="1147233"/>
                </a:moveTo>
                <a:lnTo>
                  <a:pt x="0" y="0"/>
                </a:lnTo>
              </a:path>
            </a:pathLst>
          </a:custGeom>
          <a:ln w="95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411480"/>
            <a:ext cx="16459200" cy="1645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48622" y="38957"/>
            <a:ext cx="499745" cy="197485"/>
          </a:xfrm>
          <a:prstGeom prst="rect">
            <a:avLst/>
          </a:prstGeom>
          <a:solidFill>
            <a:srgbClr val="6D2F80"/>
          </a:solidFill>
        </p:spPr>
        <p:txBody>
          <a:bodyPr wrap="square" lIns="0" tIns="635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r>
              <a:rPr dirty="0" sz="1150" spc="-75">
                <a:solidFill>
                  <a:srgbClr val="CDA7DD"/>
                </a:solidFill>
                <a:latin typeface="Times New Roman"/>
                <a:cs typeface="Times New Roman"/>
              </a:rPr>
              <a:t>lv!AJ'\/CI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1142453" y="38957"/>
            <a:ext cx="200660" cy="197485"/>
          </a:xfrm>
          <a:custGeom>
            <a:avLst/>
            <a:gdLst/>
            <a:ahLst/>
            <a:cxnLst/>
            <a:rect l="l" t="t" r="r" b="b"/>
            <a:pathLst>
              <a:path w="200659" h="197485">
                <a:moveTo>
                  <a:pt x="200441" y="197339"/>
                </a:moveTo>
                <a:lnTo>
                  <a:pt x="0" y="197339"/>
                </a:lnTo>
                <a:lnTo>
                  <a:pt x="0" y="0"/>
                </a:lnTo>
                <a:lnTo>
                  <a:pt x="200441" y="0"/>
                </a:lnTo>
                <a:lnTo>
                  <a:pt x="200441" y="197339"/>
                </a:lnTo>
                <a:close/>
              </a:path>
            </a:pathLst>
          </a:custGeom>
          <a:solidFill>
            <a:srgbClr val="6D2F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861766" y="32054"/>
            <a:ext cx="497205" cy="2978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280"/>
              </a:lnSpc>
              <a:spcBef>
                <a:spcPts val="105"/>
              </a:spcBef>
            </a:pPr>
            <a:r>
              <a:rPr dirty="0" sz="1150">
                <a:solidFill>
                  <a:srgbClr val="D4A19E"/>
                </a:solidFill>
                <a:latin typeface="Times New Roman"/>
                <a:cs typeface="Times New Roman"/>
              </a:rPr>
              <a:t>II</a:t>
            </a:r>
            <a:r>
              <a:rPr dirty="0" sz="1150" spc="-60">
                <a:solidFill>
                  <a:srgbClr val="D4A19E"/>
                </a:solidFill>
                <a:latin typeface="Times New Roman"/>
                <a:cs typeface="Times New Roman"/>
              </a:rPr>
              <a:t> </a:t>
            </a:r>
            <a:r>
              <a:rPr dirty="0" sz="1150">
                <a:solidFill>
                  <a:srgbClr val="BD837C"/>
                </a:solidFill>
                <a:latin typeface="Times New Roman"/>
                <a:cs typeface="Times New Roman"/>
              </a:rPr>
              <a:t>,</a:t>
            </a:r>
            <a:r>
              <a:rPr dirty="0" sz="1150" spc="155">
                <a:solidFill>
                  <a:srgbClr val="BD837C"/>
                </a:solidFill>
                <a:latin typeface="Times New Roman"/>
                <a:cs typeface="Times New Roman"/>
              </a:rPr>
              <a:t> </a:t>
            </a:r>
            <a:r>
              <a:rPr dirty="0" sz="950" spc="35">
                <a:solidFill>
                  <a:srgbClr val="BD837C"/>
                </a:solidFill>
                <a:latin typeface="Times New Roman"/>
                <a:cs typeface="Times New Roman"/>
              </a:rPr>
              <a:t>I</a:t>
            </a:r>
            <a:r>
              <a:rPr dirty="0" sz="1150" spc="35">
                <a:solidFill>
                  <a:srgbClr val="CDA7DD"/>
                </a:solidFill>
                <a:latin typeface="Times New Roman"/>
                <a:cs typeface="Times New Roman"/>
              </a:rPr>
              <a:t>ER</a:t>
            </a:r>
            <a:endParaRPr sz="1150">
              <a:latin typeface="Times New Roman"/>
              <a:cs typeface="Times New Roman"/>
            </a:endParaRPr>
          </a:p>
          <a:p>
            <a:pPr marL="52705">
              <a:lnSpc>
                <a:spcPts val="860"/>
              </a:lnSpc>
            </a:pPr>
            <a:r>
              <a:rPr dirty="0" sz="800" spc="135">
                <a:solidFill>
                  <a:srgbClr val="BD837C"/>
                </a:solidFill>
                <a:latin typeface="Arial"/>
                <a:cs typeface="Arial"/>
              </a:rPr>
              <a:t>1s</a:t>
            </a:r>
            <a:r>
              <a:rPr dirty="0" sz="800" spc="75">
                <a:solidFill>
                  <a:srgbClr val="BD837C"/>
                </a:solidFill>
                <a:latin typeface="Arial"/>
                <a:cs typeface="Arial"/>
              </a:rPr>
              <a:t> </a:t>
            </a:r>
            <a:r>
              <a:rPr dirty="0" sz="800" spc="95">
                <a:solidFill>
                  <a:srgbClr val="BD837C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83583" y="296555"/>
            <a:ext cx="182245" cy="3086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850" spc="120">
                <a:solidFill>
                  <a:srgbClr val="BABABA"/>
                </a:solidFill>
                <a:latin typeface="Arial"/>
                <a:cs typeface="Arial"/>
              </a:rPr>
              <a:t>!l</a:t>
            </a:r>
            <a:endParaRPr sz="1850">
              <a:latin typeface="Arial"/>
              <a:cs typeface="Arial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-120" y="478549"/>
            <a:ext cx="248285" cy="426084"/>
          </a:xfrm>
          <a:custGeom>
            <a:avLst/>
            <a:gdLst/>
            <a:ahLst/>
            <a:cxnLst/>
            <a:rect l="l" t="t" r="r" b="b"/>
            <a:pathLst>
              <a:path w="248285" h="426084">
                <a:moveTo>
                  <a:pt x="248165" y="426061"/>
                </a:moveTo>
                <a:lnTo>
                  <a:pt x="0" y="426061"/>
                </a:lnTo>
                <a:lnTo>
                  <a:pt x="0" y="0"/>
                </a:lnTo>
                <a:lnTo>
                  <a:pt x="248165" y="0"/>
                </a:lnTo>
                <a:lnTo>
                  <a:pt x="248165" y="42606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-12820" y="478201"/>
            <a:ext cx="163830" cy="4006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450" spc="270">
                <a:solidFill>
                  <a:srgbClr val="BABABA"/>
                </a:solidFill>
                <a:latin typeface="Arial"/>
                <a:cs typeface="Arial"/>
              </a:rPr>
              <a:t>-</a:t>
            </a:r>
            <a:endParaRPr sz="245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38187" y="349020"/>
            <a:ext cx="14217650" cy="1294130"/>
          </a:xfrm>
          <a:prstGeom prst="rect">
            <a:avLst/>
          </a:prstGeom>
        </p:spPr>
        <p:txBody>
          <a:bodyPr wrap="square" lIns="0" tIns="142875" rIns="0" bIns="0" rtlCol="0" vert="horz">
            <a:spAutoFit/>
          </a:bodyPr>
          <a:lstStyle/>
          <a:p>
            <a:pPr marL="38735">
              <a:lnSpc>
                <a:spcPct val="100000"/>
              </a:lnSpc>
              <a:spcBef>
                <a:spcPts val="1125"/>
              </a:spcBef>
            </a:pPr>
            <a:r>
              <a:rPr dirty="0" sz="2450" spc="110" b="1">
                <a:solidFill>
                  <a:srgbClr val="010101"/>
                </a:solidFill>
                <a:latin typeface="Arial"/>
                <a:cs typeface="Arial"/>
              </a:rPr>
              <a:t>An</a:t>
            </a:r>
            <a:r>
              <a:rPr dirty="0" sz="2450" spc="2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2450" b="1">
                <a:solidFill>
                  <a:srgbClr val="010101"/>
                </a:solidFill>
                <a:latin typeface="Arial"/>
                <a:cs typeface="Arial"/>
              </a:rPr>
              <a:t>Environmental</a:t>
            </a:r>
            <a:r>
              <a:rPr dirty="0" sz="2450" spc="45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2450" b="1">
                <a:solidFill>
                  <a:srgbClr val="010101"/>
                </a:solidFill>
                <a:latin typeface="Arial"/>
                <a:cs typeface="Arial"/>
              </a:rPr>
              <a:t>Evaluation</a:t>
            </a:r>
            <a:r>
              <a:rPr dirty="0" sz="2450" spc="32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2450" spc="100" b="1">
                <a:solidFill>
                  <a:srgbClr val="010101"/>
                </a:solidFill>
                <a:latin typeface="Arial"/>
                <a:cs typeface="Arial"/>
              </a:rPr>
              <a:t>of</a:t>
            </a:r>
            <a:r>
              <a:rPr dirty="0" sz="2450" spc="9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2450" b="1">
                <a:solidFill>
                  <a:srgbClr val="010101"/>
                </a:solidFill>
                <a:latin typeface="Arial"/>
                <a:cs typeface="Arial"/>
              </a:rPr>
              <a:t>Volatile</a:t>
            </a:r>
            <a:r>
              <a:rPr dirty="0" sz="2450" spc="12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2450" spc="85" b="1">
                <a:solidFill>
                  <a:srgbClr val="010101"/>
                </a:solidFill>
                <a:latin typeface="Arial"/>
                <a:cs typeface="Arial"/>
              </a:rPr>
              <a:t>Gas</a:t>
            </a:r>
            <a:r>
              <a:rPr dirty="0" sz="2450" spc="2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2450" spc="80" b="1">
                <a:solidFill>
                  <a:srgbClr val="010101"/>
                </a:solidFill>
                <a:latin typeface="Arial"/>
                <a:cs typeface="Arial"/>
              </a:rPr>
              <a:t>use</a:t>
            </a:r>
            <a:r>
              <a:rPr dirty="0" sz="2450" spc="7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2450" spc="65" b="1">
                <a:solidFill>
                  <a:srgbClr val="010101"/>
                </a:solidFill>
                <a:latin typeface="Arial"/>
                <a:cs typeface="Arial"/>
              </a:rPr>
              <a:t>at</a:t>
            </a:r>
            <a:r>
              <a:rPr dirty="0" sz="2450" spc="12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2450" spc="70" b="1">
                <a:solidFill>
                  <a:srgbClr val="010101"/>
                </a:solidFill>
                <a:latin typeface="Arial"/>
                <a:cs typeface="Arial"/>
              </a:rPr>
              <a:t>the</a:t>
            </a:r>
            <a:r>
              <a:rPr dirty="0" sz="2450" spc="14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2450" b="1">
                <a:solidFill>
                  <a:srgbClr val="010101"/>
                </a:solidFill>
                <a:latin typeface="Arial"/>
                <a:cs typeface="Arial"/>
              </a:rPr>
              <a:t>Royal</a:t>
            </a:r>
            <a:r>
              <a:rPr dirty="0" sz="2450" spc="18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2450" b="1">
                <a:solidFill>
                  <a:srgbClr val="010101"/>
                </a:solidFill>
                <a:latin typeface="Arial"/>
                <a:cs typeface="Arial"/>
              </a:rPr>
              <a:t>Bolton</a:t>
            </a:r>
            <a:r>
              <a:rPr dirty="0" sz="2450" spc="18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2450" b="1">
                <a:solidFill>
                  <a:srgbClr val="010101"/>
                </a:solidFill>
                <a:latin typeface="Arial"/>
                <a:cs typeface="Arial"/>
              </a:rPr>
              <a:t>Hospital</a:t>
            </a:r>
            <a:r>
              <a:rPr dirty="0" sz="2450" spc="14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2450" b="1">
                <a:solidFill>
                  <a:srgbClr val="010101"/>
                </a:solidFill>
                <a:latin typeface="Arial"/>
                <a:cs typeface="Arial"/>
              </a:rPr>
              <a:t>in</a:t>
            </a:r>
            <a:r>
              <a:rPr dirty="0" sz="2450" spc="204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2450" spc="50" b="1">
                <a:solidFill>
                  <a:srgbClr val="010101"/>
                </a:solidFill>
                <a:latin typeface="Arial"/>
                <a:cs typeface="Arial"/>
              </a:rPr>
              <a:t>March</a:t>
            </a:r>
            <a:r>
              <a:rPr dirty="0" sz="2450" spc="17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2450" spc="40" b="1">
                <a:solidFill>
                  <a:srgbClr val="010101"/>
                </a:solidFill>
                <a:latin typeface="Arial"/>
                <a:cs typeface="Arial"/>
              </a:rPr>
              <a:t>2022</a:t>
            </a:r>
            <a:endParaRPr sz="245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925"/>
              </a:spcBef>
            </a:pPr>
            <a:r>
              <a:rPr dirty="0" sz="2100" b="1">
                <a:solidFill>
                  <a:srgbClr val="0A72B5"/>
                </a:solidFill>
                <a:latin typeface="Arial"/>
                <a:cs typeface="Arial"/>
              </a:rPr>
              <a:t>Katharine</a:t>
            </a:r>
            <a:r>
              <a:rPr dirty="0" sz="2100" spc="-35" b="1">
                <a:solidFill>
                  <a:srgbClr val="0A72B5"/>
                </a:solidFill>
                <a:latin typeface="Arial"/>
                <a:cs typeface="Arial"/>
              </a:rPr>
              <a:t> </a:t>
            </a:r>
            <a:r>
              <a:rPr dirty="0" sz="2100" b="1">
                <a:solidFill>
                  <a:srgbClr val="0A72B5"/>
                </a:solidFill>
                <a:latin typeface="Arial"/>
                <a:cs typeface="Arial"/>
              </a:rPr>
              <a:t>Balfour,</a:t>
            </a:r>
            <a:r>
              <a:rPr dirty="0" baseline="26515" sz="3300">
                <a:solidFill>
                  <a:srgbClr val="0A72B5"/>
                </a:solidFill>
                <a:latin typeface="Times New Roman"/>
                <a:cs typeface="Times New Roman"/>
              </a:rPr>
              <a:t>1</a:t>
            </a:r>
            <a:r>
              <a:rPr dirty="0" baseline="26515" sz="3300" spc="254">
                <a:solidFill>
                  <a:srgbClr val="0A72B5"/>
                </a:solidFill>
                <a:latin typeface="Times New Roman"/>
                <a:cs typeface="Times New Roman"/>
              </a:rPr>
              <a:t> </a:t>
            </a:r>
            <a:r>
              <a:rPr dirty="0" sz="2100" b="1">
                <a:solidFill>
                  <a:srgbClr val="0A72B5"/>
                </a:solidFill>
                <a:latin typeface="Arial"/>
                <a:cs typeface="Arial"/>
              </a:rPr>
              <a:t>Dr</a:t>
            </a:r>
            <a:r>
              <a:rPr dirty="0" sz="2100" spc="-145" b="1">
                <a:solidFill>
                  <a:srgbClr val="0A72B5"/>
                </a:solidFill>
                <a:latin typeface="Arial"/>
                <a:cs typeface="Arial"/>
              </a:rPr>
              <a:t> </a:t>
            </a:r>
            <a:r>
              <a:rPr dirty="0" sz="2100" b="1">
                <a:solidFill>
                  <a:srgbClr val="0A72B5"/>
                </a:solidFill>
                <a:latin typeface="Arial"/>
                <a:cs typeface="Arial"/>
              </a:rPr>
              <a:t>Amy</a:t>
            </a:r>
            <a:r>
              <a:rPr dirty="0" sz="2100" spc="-100" b="1">
                <a:solidFill>
                  <a:srgbClr val="0A72B5"/>
                </a:solidFill>
                <a:latin typeface="Arial"/>
                <a:cs typeface="Arial"/>
              </a:rPr>
              <a:t> </a:t>
            </a:r>
            <a:r>
              <a:rPr dirty="0" sz="2100" b="1">
                <a:solidFill>
                  <a:srgbClr val="0A72B5"/>
                </a:solidFill>
                <a:latin typeface="Arial"/>
                <a:cs typeface="Arial"/>
              </a:rPr>
              <a:t>Hobbs</a:t>
            </a:r>
            <a:r>
              <a:rPr dirty="0" sz="2100" spc="-160" b="1">
                <a:solidFill>
                  <a:srgbClr val="0A72B5"/>
                </a:solidFill>
                <a:latin typeface="Arial"/>
                <a:cs typeface="Arial"/>
              </a:rPr>
              <a:t> </a:t>
            </a:r>
            <a:r>
              <a:rPr dirty="0" baseline="26515" sz="3300" spc="75">
                <a:solidFill>
                  <a:srgbClr val="0A72B5"/>
                </a:solidFill>
                <a:latin typeface="Times New Roman"/>
                <a:cs typeface="Times New Roman"/>
              </a:rPr>
              <a:t>1</a:t>
            </a:r>
            <a:r>
              <a:rPr dirty="0" sz="2200" spc="50">
                <a:solidFill>
                  <a:srgbClr val="0A72B5"/>
                </a:solidFill>
                <a:latin typeface="Times New Roman"/>
                <a:cs typeface="Times New Roman"/>
              </a:rPr>
              <a:t>,</a:t>
            </a:r>
            <a:r>
              <a:rPr dirty="0" baseline="26515" sz="3300" spc="75">
                <a:solidFill>
                  <a:srgbClr val="0A72B5"/>
                </a:solidFill>
                <a:latin typeface="Times New Roman"/>
                <a:cs typeface="Times New Roman"/>
              </a:rPr>
              <a:t>2</a:t>
            </a:r>
            <a:endParaRPr baseline="26515" sz="3300">
              <a:latin typeface="Times New Roman"/>
              <a:cs typeface="Times New Roman"/>
            </a:endParaRPr>
          </a:p>
          <a:p>
            <a:pPr marL="40005">
              <a:lnSpc>
                <a:spcPct val="100000"/>
              </a:lnSpc>
              <a:spcBef>
                <a:spcPts val="895"/>
              </a:spcBef>
            </a:pPr>
            <a:r>
              <a:rPr dirty="0" sz="1300" spc="55">
                <a:solidFill>
                  <a:srgbClr val="232323"/>
                </a:solidFill>
                <a:latin typeface="Arial"/>
                <a:cs typeface="Arial"/>
              </a:rPr>
              <a:t>1</a:t>
            </a:r>
            <a:r>
              <a:rPr dirty="0" sz="1300" spc="9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Manchester</a:t>
            </a:r>
            <a:r>
              <a:rPr dirty="0" sz="1300" spc="28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Medical</a:t>
            </a:r>
            <a:r>
              <a:rPr dirty="0" sz="1300" spc="6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School</a:t>
            </a:r>
            <a:r>
              <a:rPr dirty="0" sz="1300">
                <a:solidFill>
                  <a:srgbClr val="525252"/>
                </a:solidFill>
                <a:latin typeface="Arial"/>
                <a:cs typeface="Arial"/>
              </a:rPr>
              <a:t>,</a:t>
            </a:r>
            <a:r>
              <a:rPr dirty="0" sz="1300" spc="7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Faculty</a:t>
            </a:r>
            <a:r>
              <a:rPr dirty="0" sz="1300" spc="9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of</a:t>
            </a:r>
            <a:r>
              <a:rPr dirty="0" sz="1300" spc="21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Biology,</a:t>
            </a:r>
            <a:r>
              <a:rPr dirty="0" sz="1300" spc="9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Medicine</a:t>
            </a:r>
            <a:r>
              <a:rPr dirty="0" sz="1300" spc="17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60">
                <a:solidFill>
                  <a:srgbClr val="232323"/>
                </a:solidFill>
                <a:latin typeface="Arial"/>
                <a:cs typeface="Arial"/>
              </a:rPr>
              <a:t>and</a:t>
            </a:r>
            <a:r>
              <a:rPr dirty="0" sz="1300" spc="-6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Health,</a:t>
            </a:r>
            <a:r>
              <a:rPr dirty="0" sz="1300" spc="6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University</a:t>
            </a:r>
            <a:r>
              <a:rPr dirty="0" sz="1300" spc="18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of</a:t>
            </a:r>
            <a:r>
              <a:rPr dirty="0" sz="1300" spc="9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Manchester,</a:t>
            </a:r>
            <a:r>
              <a:rPr dirty="0" sz="1300" spc="16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2</a:t>
            </a:r>
            <a:r>
              <a:rPr dirty="0" sz="1300" spc="13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Anaesthetic</a:t>
            </a:r>
            <a:r>
              <a:rPr dirty="0" sz="1300" spc="229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Department,</a:t>
            </a:r>
            <a:r>
              <a:rPr dirty="0" sz="1300" spc="18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Royal</a:t>
            </a:r>
            <a:r>
              <a:rPr dirty="0" sz="1300" spc="10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Bolton</a:t>
            </a:r>
            <a:r>
              <a:rPr dirty="0" sz="1300" spc="114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75">
                <a:solidFill>
                  <a:srgbClr val="232323"/>
                </a:solidFill>
                <a:latin typeface="Arial"/>
                <a:cs typeface="Arial"/>
              </a:rPr>
              <a:t>NHS</a:t>
            </a:r>
            <a:r>
              <a:rPr dirty="0" sz="1300" spc="-2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Foundation</a:t>
            </a:r>
            <a:r>
              <a:rPr dirty="0" sz="1300" spc="17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232323"/>
                </a:solidFill>
                <a:latin typeface="Arial"/>
                <a:cs typeface="Arial"/>
              </a:rPr>
              <a:t>Trust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20579" y="755450"/>
            <a:ext cx="26162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40">
                <a:solidFill>
                  <a:srgbClr val="BABABA"/>
                </a:solidFill>
                <a:latin typeface="Times New Roman"/>
                <a:cs typeface="Times New Roman"/>
              </a:rPr>
              <a:t>c:c: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368" y="1734771"/>
            <a:ext cx="1689100" cy="383540"/>
          </a:xfrm>
          <a:prstGeom prst="rect">
            <a:avLst/>
          </a:prstGeom>
          <a:solidFill>
            <a:srgbClr val="0A72B3"/>
          </a:solidFill>
        </p:spPr>
        <p:txBody>
          <a:bodyPr wrap="square" lIns="0" tIns="158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  <a:tabLst>
                <a:tab pos="205740" algn="l"/>
              </a:tabLst>
            </a:pPr>
            <a:r>
              <a:rPr dirty="0" sz="2100" spc="-50">
                <a:solidFill>
                  <a:srgbClr val="F9FBFB"/>
                </a:solidFill>
                <a:latin typeface="Arial"/>
                <a:cs typeface="Arial"/>
              </a:rPr>
              <a:t>·</a:t>
            </a:r>
            <a:r>
              <a:rPr dirty="0" sz="2100">
                <a:solidFill>
                  <a:srgbClr val="F9FBFB"/>
                </a:solidFill>
                <a:latin typeface="Arial"/>
                <a:cs typeface="Arial"/>
              </a:rPr>
              <a:t>	</a:t>
            </a:r>
            <a:r>
              <a:rPr dirty="0" sz="2100" spc="-60" b="1">
                <a:solidFill>
                  <a:srgbClr val="F9FBFB"/>
                </a:solidFill>
                <a:latin typeface="Arial"/>
                <a:cs typeface="Arial"/>
              </a:rPr>
              <a:t>introduction</a:t>
            </a:r>
            <a:endParaRPr sz="21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9395" y="2221358"/>
            <a:ext cx="8930005" cy="62611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38100" marR="30480">
              <a:lnSpc>
                <a:spcPct val="101299"/>
              </a:lnSpc>
              <a:spcBef>
                <a:spcPts val="85"/>
              </a:spcBef>
            </a:pPr>
            <a:r>
              <a:rPr dirty="0" sz="1300" spc="60">
                <a:solidFill>
                  <a:srgbClr val="232323"/>
                </a:solidFill>
                <a:latin typeface="Arial"/>
                <a:cs typeface="Arial"/>
              </a:rPr>
              <a:t>The</a:t>
            </a:r>
            <a:r>
              <a:rPr dirty="0" sz="1300" spc="5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-20">
                <a:solidFill>
                  <a:srgbClr val="232323"/>
                </a:solidFill>
                <a:latin typeface="Arial"/>
                <a:cs typeface="Arial"/>
              </a:rPr>
              <a:t>5</a:t>
            </a:r>
            <a:r>
              <a:rPr dirty="0" baseline="18518" sz="1350" spc="-30">
                <a:solidFill>
                  <a:srgbClr val="525252"/>
                </a:solidFill>
                <a:latin typeface="Times New Roman"/>
                <a:cs typeface="Times New Roman"/>
              </a:rPr>
              <a:t>1</a:t>
            </a:r>
            <a:r>
              <a:rPr dirty="0" sz="900" spc="-20">
                <a:solidFill>
                  <a:srgbClr val="363636"/>
                </a:solidFill>
                <a:latin typeface="Times New Roman"/>
                <a:cs typeface="Times New Roman"/>
              </a:rPr>
              <a:t>h</a:t>
            </a:r>
            <a:r>
              <a:rPr dirty="0" sz="900" spc="28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z="1300">
                <a:solidFill>
                  <a:srgbClr val="010101"/>
                </a:solidFill>
                <a:latin typeface="Arial"/>
                <a:cs typeface="Arial"/>
              </a:rPr>
              <a:t>largest</a:t>
            </a:r>
            <a:r>
              <a:rPr dirty="0" sz="1300" spc="18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contributor</a:t>
            </a:r>
            <a:r>
              <a:rPr dirty="0" sz="1300" spc="14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of</a:t>
            </a:r>
            <a:r>
              <a:rPr dirty="0" sz="1300" spc="7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greenhouse</a:t>
            </a:r>
            <a:r>
              <a:rPr dirty="0" sz="1300" spc="21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gases</a:t>
            </a:r>
            <a:r>
              <a:rPr dirty="0" sz="1300" spc="3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(GHGs)</a:t>
            </a:r>
            <a:r>
              <a:rPr dirty="0" sz="1300" spc="12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are</a:t>
            </a:r>
            <a:r>
              <a:rPr dirty="0" sz="1300" spc="-1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healthcare</a:t>
            </a:r>
            <a:r>
              <a:rPr dirty="0" sz="1300" spc="18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systems</a:t>
            </a:r>
            <a:r>
              <a:rPr dirty="0" sz="1300" spc="8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worldwide</a:t>
            </a:r>
            <a:r>
              <a:rPr dirty="0" sz="1300" spc="13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(1</a:t>
            </a:r>
            <a:r>
              <a:rPr dirty="0" sz="1300">
                <a:solidFill>
                  <a:srgbClr val="363636"/>
                </a:solidFill>
                <a:latin typeface="Arial"/>
                <a:cs typeface="Arial"/>
              </a:rPr>
              <a:t>).</a:t>
            </a:r>
            <a:r>
              <a:rPr dirty="0" sz="1300" spc="185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363636"/>
                </a:solidFill>
                <a:latin typeface="Arial"/>
                <a:cs typeface="Arial"/>
              </a:rPr>
              <a:t>In</a:t>
            </a:r>
            <a:r>
              <a:rPr dirty="0" sz="1300" spc="155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2015</a:t>
            </a:r>
            <a:r>
              <a:rPr dirty="0" sz="1300" spc="114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the</a:t>
            </a:r>
            <a:r>
              <a:rPr dirty="0" sz="1300" spc="8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232323"/>
                </a:solidFill>
                <a:latin typeface="Arial"/>
                <a:cs typeface="Arial"/>
              </a:rPr>
              <a:t>National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Health</a:t>
            </a:r>
            <a:r>
              <a:rPr dirty="0" sz="1300" spc="-2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Service</a:t>
            </a:r>
            <a:r>
              <a:rPr dirty="0" sz="1300" spc="4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(NHS)</a:t>
            </a:r>
            <a:r>
              <a:rPr dirty="0" sz="1300" spc="7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contributed</a:t>
            </a:r>
            <a:r>
              <a:rPr dirty="0" sz="1300" spc="7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roughly</a:t>
            </a:r>
            <a:r>
              <a:rPr dirty="0" sz="1300" spc="11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55">
                <a:solidFill>
                  <a:srgbClr val="232323"/>
                </a:solidFill>
                <a:latin typeface="Arial"/>
                <a:cs typeface="Arial"/>
              </a:rPr>
              <a:t>4.6%</a:t>
            </a:r>
            <a:r>
              <a:rPr dirty="0" sz="1300" spc="3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of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national</a:t>
            </a:r>
            <a:r>
              <a:rPr dirty="0" sz="1300" spc="2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GHGs</a:t>
            </a:r>
            <a:r>
              <a:rPr dirty="0" sz="1300" spc="6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(2)</a:t>
            </a:r>
            <a:r>
              <a:rPr dirty="0" sz="1300" spc="10">
                <a:solidFill>
                  <a:srgbClr val="525252"/>
                </a:solidFill>
                <a:latin typeface="Arial"/>
                <a:cs typeface="Arial"/>
              </a:rPr>
              <a:t>.</a:t>
            </a:r>
            <a:r>
              <a:rPr dirty="0" sz="130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1300" spc="50">
                <a:solidFill>
                  <a:srgbClr val="363636"/>
                </a:solidFill>
                <a:latin typeface="Arial"/>
                <a:cs typeface="Arial"/>
              </a:rPr>
              <a:t>In</a:t>
            </a:r>
            <a:r>
              <a:rPr dirty="0" sz="1300" spc="6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2020</a:t>
            </a:r>
            <a:r>
              <a:rPr dirty="0" sz="1300" spc="10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the</a:t>
            </a:r>
            <a:r>
              <a:rPr dirty="0" sz="1300" spc="8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50">
                <a:solidFill>
                  <a:srgbClr val="232323"/>
                </a:solidFill>
                <a:latin typeface="Arial"/>
                <a:cs typeface="Arial"/>
              </a:rPr>
              <a:t>NHS</a:t>
            </a:r>
            <a:r>
              <a:rPr dirty="0" sz="1300" spc="-2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launched</a:t>
            </a:r>
            <a:r>
              <a:rPr dirty="0" sz="1300" spc="13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their</a:t>
            </a:r>
            <a:r>
              <a:rPr dirty="0" sz="1300" spc="5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campaign</a:t>
            </a:r>
            <a:r>
              <a:rPr dirty="0" sz="1300" spc="11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-20">
                <a:solidFill>
                  <a:srgbClr val="363636"/>
                </a:solidFill>
                <a:latin typeface="Arial"/>
                <a:cs typeface="Arial"/>
              </a:rPr>
              <a:t>'For </a:t>
            </a:r>
            <a:r>
              <a:rPr dirty="0" sz="1300" spc="65">
                <a:solidFill>
                  <a:srgbClr val="232323"/>
                </a:solidFill>
                <a:latin typeface="Arial"/>
                <a:cs typeface="Arial"/>
              </a:rPr>
              <a:t>a</a:t>
            </a:r>
            <a:r>
              <a:rPr dirty="0" sz="1300" spc="-1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greener</a:t>
            </a:r>
            <a:r>
              <a:rPr dirty="0" sz="1300" spc="2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60">
                <a:solidFill>
                  <a:srgbClr val="232323"/>
                </a:solidFill>
                <a:latin typeface="Arial"/>
                <a:cs typeface="Arial"/>
              </a:rPr>
              <a:t>NHS'</a:t>
            </a:r>
            <a:r>
              <a:rPr dirty="0" sz="1300" spc="-3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outlining</a:t>
            </a:r>
            <a:r>
              <a:rPr dirty="0" sz="1300" spc="8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their</a:t>
            </a:r>
            <a:r>
              <a:rPr dirty="0" sz="1300" spc="6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goal</a:t>
            </a:r>
            <a:r>
              <a:rPr dirty="0" sz="1300" spc="-1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of</a:t>
            </a:r>
            <a:r>
              <a:rPr dirty="0" sz="1300" spc="7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55">
                <a:solidFill>
                  <a:srgbClr val="232323"/>
                </a:solidFill>
                <a:latin typeface="Arial"/>
                <a:cs typeface="Arial"/>
              </a:rPr>
              <a:t>an</a:t>
            </a:r>
            <a:r>
              <a:rPr dirty="0" sz="1300" spc="4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55">
                <a:solidFill>
                  <a:srgbClr val="232323"/>
                </a:solidFill>
                <a:latin typeface="Arial"/>
                <a:cs typeface="Arial"/>
              </a:rPr>
              <a:t>80%</a:t>
            </a:r>
            <a:r>
              <a:rPr dirty="0" sz="1300" spc="-2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reduction</a:t>
            </a:r>
            <a:r>
              <a:rPr dirty="0" sz="1300" spc="4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in</a:t>
            </a:r>
            <a:r>
              <a:rPr dirty="0" sz="1300" spc="204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10101"/>
                </a:solidFill>
                <a:latin typeface="Arial"/>
                <a:cs typeface="Arial"/>
              </a:rPr>
              <a:t>the</a:t>
            </a:r>
            <a:r>
              <a:rPr dirty="0" sz="1300" spc="9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300" spc="50">
                <a:solidFill>
                  <a:srgbClr val="232323"/>
                </a:solidFill>
                <a:latin typeface="Arial"/>
                <a:cs typeface="Arial"/>
              </a:rPr>
              <a:t>NHS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 Carbon</a:t>
            </a:r>
            <a:r>
              <a:rPr dirty="0" sz="1300" spc="5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Footprint</a:t>
            </a:r>
            <a:r>
              <a:rPr dirty="0" sz="1300" spc="16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65">
                <a:solidFill>
                  <a:srgbClr val="232323"/>
                </a:solidFill>
                <a:latin typeface="Arial"/>
                <a:cs typeface="Arial"/>
              </a:rPr>
              <a:t>by</a:t>
            </a:r>
            <a:r>
              <a:rPr dirty="0" sz="1300" spc="-1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50">
                <a:solidFill>
                  <a:srgbClr val="232323"/>
                </a:solidFill>
                <a:latin typeface="Arial"/>
                <a:cs typeface="Arial"/>
              </a:rPr>
              <a:t>2040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-20">
                <a:solidFill>
                  <a:srgbClr val="363636"/>
                </a:solidFill>
                <a:latin typeface="Arial"/>
                <a:cs typeface="Arial"/>
              </a:rPr>
              <a:t>(3).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64846" y="3024421"/>
            <a:ext cx="8744585" cy="62611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3970" marR="5080" indent="-1905">
              <a:lnSpc>
                <a:spcPct val="101299"/>
              </a:lnSpc>
              <a:spcBef>
                <a:spcPts val="85"/>
              </a:spcBef>
            </a:pPr>
            <a:r>
              <a:rPr dirty="0" sz="1300" spc="60">
                <a:solidFill>
                  <a:srgbClr val="232323"/>
                </a:solidFill>
                <a:latin typeface="Arial"/>
                <a:cs typeface="Arial"/>
              </a:rPr>
              <a:t>The</a:t>
            </a:r>
            <a:r>
              <a:rPr dirty="0" sz="1300" spc="-4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75">
                <a:solidFill>
                  <a:srgbClr val="232323"/>
                </a:solidFill>
                <a:latin typeface="Arial"/>
                <a:cs typeface="Arial"/>
              </a:rPr>
              <a:t>NHS</a:t>
            </a:r>
            <a:r>
              <a:rPr dirty="0" sz="1300" spc="-1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sustainable</a:t>
            </a:r>
            <a:r>
              <a:rPr dirty="0" sz="1300" spc="9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55">
                <a:solidFill>
                  <a:srgbClr val="232323"/>
                </a:solidFill>
                <a:latin typeface="Arial"/>
                <a:cs typeface="Arial"/>
              </a:rPr>
              <a:t>team</a:t>
            </a:r>
            <a:r>
              <a:rPr dirty="0" sz="1300" spc="-4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60">
                <a:solidFill>
                  <a:srgbClr val="232323"/>
                </a:solidFill>
                <a:latin typeface="Arial"/>
                <a:cs typeface="Arial"/>
              </a:rPr>
              <a:t>has</a:t>
            </a:r>
            <a:r>
              <a:rPr dirty="0" sz="1300" spc="-3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363636"/>
                </a:solidFill>
                <a:latin typeface="Arial"/>
                <a:cs typeface="Arial"/>
              </a:rPr>
              <a:t>labelled</a:t>
            </a:r>
            <a:r>
              <a:rPr dirty="0" sz="1300" spc="5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volatile</a:t>
            </a:r>
            <a:r>
              <a:rPr dirty="0" sz="1300" spc="5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gases</a:t>
            </a:r>
            <a:r>
              <a:rPr dirty="0" sz="1300" spc="-1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55">
                <a:solidFill>
                  <a:srgbClr val="232323"/>
                </a:solidFill>
                <a:latin typeface="Arial"/>
                <a:cs typeface="Arial"/>
              </a:rPr>
              <a:t>used</a:t>
            </a:r>
            <a:r>
              <a:rPr dirty="0" sz="1300" spc="-9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in</a:t>
            </a:r>
            <a:r>
              <a:rPr dirty="0" sz="1300" spc="7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anaesthetics</a:t>
            </a:r>
            <a:r>
              <a:rPr dirty="0" sz="1300" spc="12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(GHG)</a:t>
            </a:r>
            <a:r>
              <a:rPr dirty="0" sz="1300" spc="8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65">
                <a:solidFill>
                  <a:srgbClr val="232323"/>
                </a:solidFill>
                <a:latin typeface="Arial"/>
                <a:cs typeface="Arial"/>
              </a:rPr>
              <a:t>as</a:t>
            </a:r>
            <a:r>
              <a:rPr dirty="0" sz="1300" spc="-1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70">
                <a:solidFill>
                  <a:srgbClr val="232323"/>
                </a:solidFill>
                <a:latin typeface="Arial"/>
                <a:cs typeface="Arial"/>
              </a:rPr>
              <a:t>a</a:t>
            </a:r>
            <a:r>
              <a:rPr dirty="0" sz="1300" spc="2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'carbon</a:t>
            </a:r>
            <a:r>
              <a:rPr dirty="0" sz="1300" spc="-6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hotspot'</a:t>
            </a:r>
            <a:r>
              <a:rPr dirty="0" sz="1300" spc="4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363636"/>
                </a:solidFill>
                <a:latin typeface="Arial"/>
                <a:cs typeface="Arial"/>
              </a:rPr>
              <a:t>(4,</a:t>
            </a:r>
            <a:r>
              <a:rPr dirty="0" sz="1300" spc="45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232323"/>
                </a:solidFill>
                <a:latin typeface="Arial"/>
                <a:cs typeface="Arial"/>
              </a:rPr>
              <a:t>p854)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and</a:t>
            </a:r>
            <a:r>
              <a:rPr dirty="0" sz="1300" spc="114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80">
                <a:solidFill>
                  <a:srgbClr val="232323"/>
                </a:solidFill>
                <a:latin typeface="Arial"/>
                <a:cs typeface="Arial"/>
              </a:rPr>
              <a:t>2%</a:t>
            </a:r>
            <a:r>
              <a:rPr dirty="0" sz="1300" spc="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131313"/>
                </a:solidFill>
                <a:latin typeface="Arial"/>
                <a:cs typeface="Arial"/>
              </a:rPr>
              <a:t>of</a:t>
            </a:r>
            <a:r>
              <a:rPr dirty="0" sz="1300" spc="-5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1300" spc="50">
                <a:solidFill>
                  <a:srgbClr val="232323"/>
                </a:solidFill>
                <a:latin typeface="Arial"/>
                <a:cs typeface="Arial"/>
              </a:rPr>
              <a:t>the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75">
                <a:solidFill>
                  <a:srgbClr val="232323"/>
                </a:solidFill>
                <a:latin typeface="Arial"/>
                <a:cs typeface="Arial"/>
              </a:rPr>
              <a:t>NHS</a:t>
            </a:r>
            <a:r>
              <a:rPr dirty="0" sz="1300" spc="1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carbon</a:t>
            </a:r>
            <a:r>
              <a:rPr dirty="0" sz="1300" spc="3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emissions</a:t>
            </a:r>
            <a:r>
              <a:rPr dirty="0" sz="1300" spc="13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are</a:t>
            </a:r>
            <a:r>
              <a:rPr dirty="0" sz="1300" spc="4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solely</a:t>
            </a:r>
            <a:r>
              <a:rPr dirty="0" sz="1300" spc="-1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55">
                <a:solidFill>
                  <a:srgbClr val="232323"/>
                </a:solidFill>
                <a:latin typeface="Arial"/>
                <a:cs typeface="Arial"/>
              </a:rPr>
              <a:t>from</a:t>
            </a:r>
            <a:r>
              <a:rPr dirty="0" sz="1300" spc="1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anaesthetic</a:t>
            </a:r>
            <a:r>
              <a:rPr dirty="0" sz="1300" spc="12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gases</a:t>
            </a:r>
            <a:r>
              <a:rPr dirty="0" sz="1300" spc="3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(3)</a:t>
            </a:r>
            <a:r>
              <a:rPr dirty="0" sz="1300">
                <a:solidFill>
                  <a:srgbClr val="525252"/>
                </a:solidFill>
                <a:latin typeface="Arial"/>
                <a:cs typeface="Arial"/>
              </a:rPr>
              <a:t>.</a:t>
            </a:r>
            <a:r>
              <a:rPr dirty="0" sz="1300" spc="-7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1300" spc="60">
                <a:solidFill>
                  <a:srgbClr val="131313"/>
                </a:solidFill>
                <a:latin typeface="Arial"/>
                <a:cs typeface="Arial"/>
              </a:rPr>
              <a:t>The</a:t>
            </a:r>
            <a:r>
              <a:rPr dirty="0" sz="1300" spc="-1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1300" spc="75">
                <a:solidFill>
                  <a:srgbClr val="232323"/>
                </a:solidFill>
                <a:latin typeface="Arial"/>
                <a:cs typeface="Arial"/>
              </a:rPr>
              <a:t>NHS</a:t>
            </a:r>
            <a:r>
              <a:rPr dirty="0" sz="1300" spc="-4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60">
                <a:solidFill>
                  <a:srgbClr val="232323"/>
                </a:solidFill>
                <a:latin typeface="Arial"/>
                <a:cs typeface="Arial"/>
              </a:rPr>
              <a:t>Long</a:t>
            </a:r>
            <a:r>
              <a:rPr dirty="0" sz="1300" spc="-7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Term</a:t>
            </a:r>
            <a:r>
              <a:rPr dirty="0" sz="1300" spc="6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Plan</a:t>
            </a:r>
            <a:r>
              <a:rPr dirty="0" sz="1300" spc="5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363636"/>
                </a:solidFill>
                <a:latin typeface="Arial"/>
                <a:cs typeface="Arial"/>
              </a:rPr>
              <a:t>is</a:t>
            </a:r>
            <a:r>
              <a:rPr dirty="0" sz="1300" spc="9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to</a:t>
            </a:r>
            <a:r>
              <a:rPr dirty="0" sz="1300" spc="114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232323"/>
                </a:solidFill>
                <a:latin typeface="Arial"/>
                <a:cs typeface="Arial"/>
              </a:rPr>
              <a:t>reduce </a:t>
            </a:r>
            <a:r>
              <a:rPr dirty="0" sz="1300" spc="70">
                <a:solidFill>
                  <a:srgbClr val="232323"/>
                </a:solidFill>
                <a:latin typeface="Arial"/>
                <a:cs typeface="Arial"/>
              </a:rPr>
              <a:t>40%</a:t>
            </a:r>
            <a:r>
              <a:rPr dirty="0" sz="1300" spc="4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131313"/>
                </a:solidFill>
                <a:latin typeface="Arial"/>
                <a:cs typeface="Arial"/>
              </a:rPr>
              <a:t>of</a:t>
            </a:r>
            <a:r>
              <a:rPr dirty="0" sz="1300" spc="8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emissions</a:t>
            </a:r>
            <a:r>
              <a:rPr dirty="0" sz="1300" spc="10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55">
                <a:solidFill>
                  <a:srgbClr val="232323"/>
                </a:solidFill>
                <a:latin typeface="Arial"/>
                <a:cs typeface="Arial"/>
              </a:rPr>
              <a:t>from</a:t>
            </a:r>
            <a:r>
              <a:rPr dirty="0" sz="1300" spc="3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anaesthetic</a:t>
            </a:r>
            <a:r>
              <a:rPr dirty="0" sz="1300" spc="24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agents,</a:t>
            </a:r>
            <a:r>
              <a:rPr dirty="0" sz="1300" spc="10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requiring</a:t>
            </a:r>
            <a:r>
              <a:rPr dirty="0" sz="1300" spc="13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a</a:t>
            </a:r>
            <a:r>
              <a:rPr dirty="0" sz="1300" spc="16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shift in</a:t>
            </a:r>
            <a:r>
              <a:rPr dirty="0" sz="1300" spc="18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anaesthetic</a:t>
            </a:r>
            <a:r>
              <a:rPr dirty="0" sz="1300" spc="15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delivery</a:t>
            </a:r>
            <a:r>
              <a:rPr dirty="0" sz="1300" spc="3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-20">
                <a:solidFill>
                  <a:srgbClr val="232323"/>
                </a:solidFill>
                <a:latin typeface="Arial"/>
                <a:cs typeface="Arial"/>
              </a:rPr>
              <a:t>(3)</a:t>
            </a:r>
            <a:r>
              <a:rPr dirty="0" sz="1300" spc="-20">
                <a:solidFill>
                  <a:srgbClr val="525252"/>
                </a:solidFill>
                <a:latin typeface="Arial"/>
                <a:cs typeface="Arial"/>
              </a:rPr>
              <a:t>.</a:t>
            </a:r>
            <a:endParaRPr sz="13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65457" y="3827485"/>
            <a:ext cx="8010525" cy="42545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9050" marR="5080" indent="-6985">
              <a:lnSpc>
                <a:spcPct val="101299"/>
              </a:lnSpc>
              <a:spcBef>
                <a:spcPts val="85"/>
              </a:spcBef>
            </a:pP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Desflurane's</a:t>
            </a:r>
            <a:r>
              <a:rPr dirty="0" sz="1300" spc="13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Global</a:t>
            </a:r>
            <a:r>
              <a:rPr dirty="0" sz="1300" spc="13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warming</a:t>
            </a:r>
            <a:r>
              <a:rPr dirty="0" sz="1300" spc="13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potential</a:t>
            </a:r>
            <a:r>
              <a:rPr dirty="0" sz="1300" spc="15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-110">
                <a:solidFill>
                  <a:srgbClr val="363636"/>
                </a:solidFill>
                <a:latin typeface="Arial"/>
                <a:cs typeface="Arial"/>
              </a:rPr>
              <a:t>(GWP100J</a:t>
            </a:r>
            <a:r>
              <a:rPr dirty="0" sz="1300" spc="-14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363636"/>
                </a:solidFill>
                <a:latin typeface="Arial"/>
                <a:cs typeface="Arial"/>
              </a:rPr>
              <a:t>is</a:t>
            </a:r>
            <a:r>
              <a:rPr dirty="0" sz="1300" spc="425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almost</a:t>
            </a:r>
            <a:r>
              <a:rPr dirty="0" sz="1300" spc="11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60">
                <a:solidFill>
                  <a:srgbClr val="232323"/>
                </a:solidFill>
                <a:latin typeface="Arial"/>
                <a:cs typeface="Arial"/>
              </a:rPr>
              <a:t>20</a:t>
            </a:r>
            <a:r>
              <a:rPr dirty="0" sz="1300" spc="7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times</a:t>
            </a:r>
            <a:r>
              <a:rPr dirty="0" sz="1300" spc="5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more</a:t>
            </a:r>
            <a:r>
              <a:rPr dirty="0" sz="1300" spc="114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than</a:t>
            </a:r>
            <a:r>
              <a:rPr dirty="0" sz="1300" spc="1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sevoflurane,</a:t>
            </a:r>
            <a:r>
              <a:rPr dirty="0" sz="1300" spc="23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confirming</a:t>
            </a:r>
            <a:r>
              <a:rPr dirty="0" sz="1300" spc="18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-25">
                <a:solidFill>
                  <a:srgbClr val="232323"/>
                </a:solidFill>
                <a:latin typeface="Arial"/>
                <a:cs typeface="Arial"/>
              </a:rPr>
              <a:t>the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environmental</a:t>
            </a:r>
            <a:r>
              <a:rPr dirty="0" sz="1300" spc="14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benefits</a:t>
            </a:r>
            <a:r>
              <a:rPr dirty="0" sz="1300" spc="21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of</a:t>
            </a:r>
            <a:r>
              <a:rPr dirty="0" sz="1300" spc="8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using</a:t>
            </a:r>
            <a:r>
              <a:rPr dirty="0" sz="1300" spc="9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sevoflurane</a:t>
            </a:r>
            <a:r>
              <a:rPr dirty="0" sz="1300" spc="26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-20">
                <a:solidFill>
                  <a:srgbClr val="232323"/>
                </a:solidFill>
                <a:latin typeface="Arial"/>
                <a:cs typeface="Arial"/>
              </a:rPr>
              <a:t>(5).</a:t>
            </a:r>
            <a:endParaRPr sz="13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66004" y="4429783"/>
            <a:ext cx="8852535" cy="42545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 indent="40640">
              <a:lnSpc>
                <a:spcPct val="101299"/>
              </a:lnSpc>
              <a:spcBef>
                <a:spcPts val="85"/>
              </a:spcBef>
            </a:pPr>
            <a:r>
              <a:rPr dirty="0" sz="1300" spc="85">
                <a:solidFill>
                  <a:srgbClr val="232323"/>
                </a:solidFill>
                <a:latin typeface="Arial"/>
                <a:cs typeface="Arial"/>
              </a:rPr>
              <a:t>A</a:t>
            </a:r>
            <a:r>
              <a:rPr dirty="0" sz="1300" spc="-6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rapid</a:t>
            </a:r>
            <a:r>
              <a:rPr dirty="0" sz="1300" spc="1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transition</a:t>
            </a:r>
            <a:r>
              <a:rPr dirty="0" sz="1300" spc="-2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363636"/>
                </a:solidFill>
                <a:latin typeface="Arial"/>
                <a:cs typeface="Arial"/>
              </a:rPr>
              <a:t>in</a:t>
            </a:r>
            <a:r>
              <a:rPr dirty="0" sz="1300" spc="145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anaesthetic</a:t>
            </a:r>
            <a:r>
              <a:rPr dirty="0" sz="1300" spc="13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practice</a:t>
            </a:r>
            <a:r>
              <a:rPr dirty="0" sz="1300" spc="5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is</a:t>
            </a:r>
            <a:r>
              <a:rPr dirty="0" sz="1300" spc="19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vital</a:t>
            </a:r>
            <a:r>
              <a:rPr dirty="0" sz="1300" spc="2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to ensure</a:t>
            </a:r>
            <a:r>
              <a:rPr dirty="0" sz="1300" spc="9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the</a:t>
            </a:r>
            <a:r>
              <a:rPr dirty="0" sz="1300" spc="-1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benefits</a:t>
            </a:r>
            <a:r>
              <a:rPr dirty="0" sz="1300" spc="10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of</a:t>
            </a:r>
            <a:r>
              <a:rPr dirty="0" sz="1300" spc="10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surgery</a:t>
            </a:r>
            <a:r>
              <a:rPr dirty="0" sz="1300" spc="8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for</a:t>
            </a:r>
            <a:r>
              <a:rPr dirty="0" sz="1300" spc="4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our</a:t>
            </a:r>
            <a:r>
              <a:rPr dirty="0" sz="1300" spc="-1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patients</a:t>
            </a:r>
            <a:r>
              <a:rPr dirty="0" sz="1300" spc="10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are</a:t>
            </a:r>
            <a:r>
              <a:rPr dirty="0" sz="1300" spc="-3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not</a:t>
            </a:r>
            <a:r>
              <a:rPr dirty="0" sz="1300" spc="6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232323"/>
                </a:solidFill>
                <a:latin typeface="Arial"/>
                <a:cs typeface="Arial"/>
              </a:rPr>
              <a:t>contributing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to</a:t>
            </a:r>
            <a:r>
              <a:rPr dirty="0" sz="1300" spc="14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the</a:t>
            </a:r>
            <a:r>
              <a:rPr dirty="0" sz="1300" spc="21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destruction</a:t>
            </a:r>
            <a:r>
              <a:rPr dirty="0" sz="1300" spc="12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of their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232323"/>
                </a:solidFill>
                <a:latin typeface="Arial"/>
                <a:cs typeface="Arial"/>
              </a:rPr>
              <a:t>planet.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9411212" y="1734771"/>
            <a:ext cx="633730" cy="383540"/>
          </a:xfrm>
          <a:prstGeom prst="rect">
            <a:avLst/>
          </a:prstGeom>
          <a:solidFill>
            <a:srgbClr val="0A72B3"/>
          </a:solidFill>
        </p:spPr>
        <p:txBody>
          <a:bodyPr wrap="square" lIns="0" tIns="158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dirty="0" sz="2100" spc="-65" b="1">
                <a:solidFill>
                  <a:srgbClr val="F9FBFB"/>
                </a:solidFill>
                <a:latin typeface="Arial"/>
                <a:cs typeface="Arial"/>
              </a:rPr>
              <a:t>Aims</a:t>
            </a:r>
            <a:endParaRPr sz="21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9469415" y="2183117"/>
            <a:ext cx="8673465" cy="102743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 indent="1270">
              <a:lnSpc>
                <a:spcPct val="101299"/>
              </a:lnSpc>
              <a:spcBef>
                <a:spcPts val="85"/>
              </a:spcBef>
            </a:pPr>
            <a:r>
              <a:rPr dirty="0" sz="1300" spc="60">
                <a:solidFill>
                  <a:srgbClr val="010101"/>
                </a:solidFill>
                <a:latin typeface="Arial"/>
                <a:cs typeface="Arial"/>
              </a:rPr>
              <a:t>The</a:t>
            </a:r>
            <a:r>
              <a:rPr dirty="0" sz="1300" spc="4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aims</a:t>
            </a:r>
            <a:r>
              <a:rPr dirty="0" sz="1300" spc="4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363636"/>
                </a:solidFill>
                <a:latin typeface="Arial"/>
                <a:cs typeface="Arial"/>
              </a:rPr>
              <a:t>of</a:t>
            </a:r>
            <a:r>
              <a:rPr dirty="0" sz="1300" spc="-2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this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report</a:t>
            </a:r>
            <a:r>
              <a:rPr dirty="0" sz="1300" spc="12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are</a:t>
            </a:r>
            <a:r>
              <a:rPr dirty="0" sz="1300" spc="-4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to</a:t>
            </a:r>
            <a:r>
              <a:rPr dirty="0" sz="1300" spc="12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363636"/>
                </a:solidFill>
                <a:latin typeface="Arial"/>
                <a:cs typeface="Arial"/>
              </a:rPr>
              <a:t>evaluate</a:t>
            </a:r>
            <a:r>
              <a:rPr dirty="0" sz="1300" spc="5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volatile</a:t>
            </a:r>
            <a:r>
              <a:rPr dirty="0" sz="1300" spc="7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gas</a:t>
            </a:r>
            <a:r>
              <a:rPr dirty="0" sz="1300" spc="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55">
                <a:solidFill>
                  <a:srgbClr val="363636"/>
                </a:solidFill>
                <a:latin typeface="Arial"/>
                <a:cs typeface="Arial"/>
              </a:rPr>
              <a:t>use</a:t>
            </a:r>
            <a:r>
              <a:rPr dirty="0" sz="1300" spc="-25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1300" spc="55">
                <a:solidFill>
                  <a:srgbClr val="232323"/>
                </a:solidFill>
                <a:latin typeface="Arial"/>
                <a:cs typeface="Arial"/>
              </a:rPr>
              <a:t>from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anaesthetic</a:t>
            </a:r>
            <a:r>
              <a:rPr dirty="0" sz="1300" spc="14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machines</a:t>
            </a:r>
            <a:r>
              <a:rPr dirty="0" sz="1300" spc="15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at</a:t>
            </a:r>
            <a:r>
              <a:rPr dirty="0" sz="1300" spc="14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the</a:t>
            </a:r>
            <a:r>
              <a:rPr dirty="0" sz="1300" spc="-3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Royal</a:t>
            </a:r>
            <a:r>
              <a:rPr dirty="0" sz="1300" spc="-5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Bolton</a:t>
            </a:r>
            <a:r>
              <a:rPr dirty="0" sz="1300" spc="5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232323"/>
                </a:solidFill>
                <a:latin typeface="Arial"/>
                <a:cs typeface="Arial"/>
              </a:rPr>
              <a:t>Hospital </a:t>
            </a:r>
            <a:r>
              <a:rPr dirty="0" sz="1300">
                <a:solidFill>
                  <a:srgbClr val="363636"/>
                </a:solidFill>
                <a:latin typeface="Arial"/>
                <a:cs typeface="Arial"/>
              </a:rPr>
              <a:t>(RBH)</a:t>
            </a:r>
            <a:r>
              <a:rPr dirty="0" sz="1300" spc="-5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1300" spc="55">
                <a:solidFill>
                  <a:srgbClr val="232323"/>
                </a:solidFill>
                <a:latin typeface="Arial"/>
                <a:cs typeface="Arial"/>
              </a:rPr>
              <a:t>over</a:t>
            </a:r>
            <a:r>
              <a:rPr dirty="0" sz="1300" spc="8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an</a:t>
            </a:r>
            <a:r>
              <a:rPr dirty="0" sz="1300" spc="9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average</a:t>
            </a:r>
            <a:r>
              <a:rPr dirty="0" sz="1300" spc="9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4-week</a:t>
            </a:r>
            <a:r>
              <a:rPr dirty="0" sz="1300" spc="16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period.</a:t>
            </a:r>
            <a:r>
              <a:rPr dirty="0" sz="1300" spc="8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65">
                <a:solidFill>
                  <a:srgbClr val="232323"/>
                </a:solidFill>
                <a:latin typeface="Arial"/>
                <a:cs typeface="Arial"/>
              </a:rPr>
              <a:t>Upon</a:t>
            </a:r>
            <a:r>
              <a:rPr dirty="0" sz="1300" spc="1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analysis,</a:t>
            </a:r>
            <a:r>
              <a:rPr dirty="0" sz="1300" spc="15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comparison</a:t>
            </a:r>
            <a:r>
              <a:rPr dirty="0" sz="1300" spc="16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of</a:t>
            </a:r>
            <a:r>
              <a:rPr dirty="0" sz="1300" spc="8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different</a:t>
            </a:r>
            <a:r>
              <a:rPr dirty="0" sz="1300" spc="22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agents</a:t>
            </a:r>
            <a:r>
              <a:rPr dirty="0" sz="1300" spc="9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used,</a:t>
            </a:r>
            <a:r>
              <a:rPr dirty="0" sz="1300" spc="6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flow</a:t>
            </a:r>
            <a:r>
              <a:rPr dirty="0" sz="1300" spc="9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rates</a:t>
            </a:r>
            <a:r>
              <a:rPr dirty="0" sz="1300" spc="8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and</a:t>
            </a:r>
            <a:r>
              <a:rPr dirty="0" sz="1300" spc="12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232323"/>
                </a:solidFill>
                <a:latin typeface="Arial"/>
                <a:cs typeface="Arial"/>
              </a:rPr>
              <a:t>carbon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dioxide</a:t>
            </a:r>
            <a:r>
              <a:rPr dirty="0" sz="1300" spc="12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363636"/>
                </a:solidFill>
                <a:latin typeface="Arial"/>
                <a:cs typeface="Arial"/>
              </a:rPr>
              <a:t>equivalence</a:t>
            </a:r>
            <a:r>
              <a:rPr dirty="0" sz="1300" spc="185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363636"/>
                </a:solidFill>
                <a:latin typeface="Arial"/>
                <a:cs typeface="Arial"/>
              </a:rPr>
              <a:t>(CO2e)</a:t>
            </a:r>
            <a:r>
              <a:rPr dirty="0" sz="1300" spc="75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will</a:t>
            </a:r>
            <a:r>
              <a:rPr dirty="0" sz="1300" spc="4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55">
                <a:solidFill>
                  <a:srgbClr val="232323"/>
                </a:solidFill>
                <a:latin typeface="Arial"/>
                <a:cs typeface="Arial"/>
              </a:rPr>
              <a:t>be</a:t>
            </a:r>
            <a:r>
              <a:rPr dirty="0" sz="1300" spc="1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calculated</a:t>
            </a:r>
            <a:r>
              <a:rPr dirty="0" sz="1300" spc="18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363636"/>
                </a:solidFill>
                <a:latin typeface="Arial"/>
                <a:cs typeface="Arial"/>
              </a:rPr>
              <a:t>to</a:t>
            </a:r>
            <a:r>
              <a:rPr dirty="0" sz="1300" spc="11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evaluate</a:t>
            </a:r>
            <a:r>
              <a:rPr dirty="0" sz="1300" spc="4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363636"/>
                </a:solidFill>
                <a:latin typeface="Arial"/>
                <a:cs typeface="Arial"/>
              </a:rPr>
              <a:t>the</a:t>
            </a:r>
            <a:r>
              <a:rPr dirty="0" sz="1300" spc="7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overall</a:t>
            </a:r>
            <a:r>
              <a:rPr dirty="0" sz="1300" spc="3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environmental</a:t>
            </a:r>
            <a:r>
              <a:rPr dirty="0" sz="1300" spc="19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131313"/>
                </a:solidFill>
                <a:latin typeface="Arial"/>
                <a:cs typeface="Arial"/>
              </a:rPr>
              <a:t>impact</a:t>
            </a:r>
            <a:r>
              <a:rPr dirty="0" sz="1300" spc="55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of</a:t>
            </a:r>
            <a:r>
              <a:rPr dirty="0" sz="1300" spc="17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the</a:t>
            </a:r>
            <a:r>
              <a:rPr dirty="0" sz="1300" spc="20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232323"/>
                </a:solidFill>
                <a:latin typeface="Arial"/>
                <a:cs typeface="Arial"/>
              </a:rPr>
              <a:t>department.</a:t>
            </a:r>
            <a:endParaRPr sz="1300">
              <a:latin typeface="Arial"/>
              <a:cs typeface="Arial"/>
            </a:endParaRPr>
          </a:p>
          <a:p>
            <a:pPr marL="16510" marR="41910" indent="-2540">
              <a:lnSpc>
                <a:spcPct val="101299"/>
              </a:lnSpc>
            </a:pPr>
            <a:r>
              <a:rPr dirty="0" sz="1300" spc="60">
                <a:solidFill>
                  <a:srgbClr val="010101"/>
                </a:solidFill>
                <a:latin typeface="Arial"/>
                <a:cs typeface="Arial"/>
              </a:rPr>
              <a:t>The</a:t>
            </a:r>
            <a:r>
              <a:rPr dirty="0" sz="1300" spc="-1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objectives</a:t>
            </a:r>
            <a:r>
              <a:rPr dirty="0" sz="1300" spc="18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are</a:t>
            </a:r>
            <a:r>
              <a:rPr dirty="0" sz="1300" spc="-1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to</a:t>
            </a:r>
            <a:r>
              <a:rPr dirty="0" sz="1300" spc="19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outline</a:t>
            </a:r>
            <a:r>
              <a:rPr dirty="0" sz="1300" spc="10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and</a:t>
            </a:r>
            <a:r>
              <a:rPr dirty="0" sz="1300" spc="13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educate</a:t>
            </a:r>
            <a:r>
              <a:rPr dirty="0" sz="1300" spc="20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the</a:t>
            </a:r>
            <a:r>
              <a:rPr dirty="0" sz="1300" spc="8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anaesthetic</a:t>
            </a:r>
            <a:r>
              <a:rPr dirty="0" sz="1300" spc="254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department</a:t>
            </a:r>
            <a:r>
              <a:rPr dirty="0" sz="1300" spc="20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to</a:t>
            </a:r>
            <a:r>
              <a:rPr dirty="0" sz="1300" spc="6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encourage</a:t>
            </a:r>
            <a:r>
              <a:rPr dirty="0" sz="1300" spc="10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more</a:t>
            </a:r>
            <a:r>
              <a:rPr dirty="0" sz="1300" spc="10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sustainable</a:t>
            </a:r>
            <a:r>
              <a:rPr dirty="0" sz="1300" spc="24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232323"/>
                </a:solidFill>
                <a:latin typeface="Arial"/>
                <a:cs typeface="Arial"/>
              </a:rPr>
              <a:t>anaesthetic practice.</a:t>
            </a:r>
            <a:endParaRPr sz="13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9411327" y="3302657"/>
            <a:ext cx="1116965" cy="383540"/>
          </a:xfrm>
          <a:prstGeom prst="rect">
            <a:avLst/>
          </a:prstGeom>
          <a:solidFill>
            <a:srgbClr val="0A72B3"/>
          </a:solidFill>
        </p:spPr>
        <p:txBody>
          <a:bodyPr wrap="square" lIns="0" tIns="158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dirty="0" sz="2100" spc="-10" b="1">
                <a:solidFill>
                  <a:srgbClr val="F9FBFB"/>
                </a:solidFill>
                <a:latin typeface="Arial"/>
                <a:cs typeface="Arial"/>
              </a:rPr>
              <a:t>Methods</a:t>
            </a:r>
            <a:endParaRPr sz="21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9416562" y="3741443"/>
            <a:ext cx="8116570" cy="1075690"/>
          </a:xfrm>
          <a:prstGeom prst="rect">
            <a:avLst/>
          </a:prstGeom>
        </p:spPr>
        <p:txBody>
          <a:bodyPr wrap="square" lIns="0" tIns="5715" rIns="0" bIns="0" rtlCol="0" vert="horz">
            <a:spAutoFit/>
          </a:bodyPr>
          <a:lstStyle/>
          <a:p>
            <a:pPr algn="just" marL="12700" marR="5080" indent="6985">
              <a:lnSpc>
                <a:spcPct val="103699"/>
              </a:lnSpc>
              <a:spcBef>
                <a:spcPts val="45"/>
              </a:spcBef>
            </a:pPr>
            <a:r>
              <a:rPr dirty="0" sz="1300" spc="55">
                <a:solidFill>
                  <a:srgbClr val="232323"/>
                </a:solidFill>
                <a:latin typeface="Arial"/>
                <a:cs typeface="Arial"/>
              </a:rPr>
              <a:t>Raw</a:t>
            </a:r>
            <a:r>
              <a:rPr dirty="0" sz="1300" spc="4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data</a:t>
            </a:r>
            <a:r>
              <a:rPr dirty="0" sz="1300" spc="10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of</a:t>
            </a:r>
            <a:r>
              <a:rPr dirty="0" sz="1300" spc="10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logbooks</a:t>
            </a:r>
            <a:r>
              <a:rPr dirty="0" sz="1300" spc="204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from</a:t>
            </a:r>
            <a:r>
              <a:rPr dirty="0" sz="1300" spc="9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Drager</a:t>
            </a:r>
            <a:r>
              <a:rPr dirty="0" sz="1300" spc="18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Perseus</a:t>
            </a:r>
            <a:r>
              <a:rPr dirty="0" sz="1300" spc="10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A500</a:t>
            </a:r>
            <a:r>
              <a:rPr dirty="0" sz="1300" spc="7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Anaesthetic</a:t>
            </a:r>
            <a:r>
              <a:rPr dirty="0" sz="1300" spc="254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machines</a:t>
            </a:r>
            <a:r>
              <a:rPr dirty="0" sz="1300" spc="19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40">
                <a:solidFill>
                  <a:srgbClr val="232323"/>
                </a:solidFill>
                <a:latin typeface="Arial"/>
                <a:cs typeface="Arial"/>
              </a:rPr>
              <a:t>was</a:t>
            </a:r>
            <a:r>
              <a:rPr dirty="0" sz="1300" spc="-3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collected</a:t>
            </a:r>
            <a:r>
              <a:rPr dirty="0" sz="1300" spc="11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across</a:t>
            </a:r>
            <a:r>
              <a:rPr dirty="0" sz="1300" spc="9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13</a:t>
            </a:r>
            <a:r>
              <a:rPr dirty="0" sz="1300" spc="4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232323"/>
                </a:solidFill>
                <a:latin typeface="Arial"/>
                <a:cs typeface="Arial"/>
              </a:rPr>
              <a:t>operating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theatres.</a:t>
            </a:r>
            <a:r>
              <a:rPr dirty="0" sz="1300" spc="10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60">
                <a:solidFill>
                  <a:srgbClr val="232323"/>
                </a:solidFill>
                <a:latin typeface="Arial"/>
                <a:cs typeface="Arial"/>
              </a:rPr>
              <a:t>The</a:t>
            </a:r>
            <a:r>
              <a:rPr dirty="0" sz="1300" spc="2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logbook</a:t>
            </a:r>
            <a:r>
              <a:rPr dirty="0" sz="1300" spc="13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363636"/>
                </a:solidFill>
                <a:latin typeface="Arial"/>
                <a:cs typeface="Arial"/>
              </a:rPr>
              <a:t>included</a:t>
            </a:r>
            <a:r>
              <a:rPr dirty="0" sz="1300" spc="95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the</a:t>
            </a:r>
            <a:r>
              <a:rPr dirty="0" sz="1300" spc="6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date,</a:t>
            </a:r>
            <a:r>
              <a:rPr dirty="0" sz="1300" spc="114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start</a:t>
            </a:r>
            <a:r>
              <a:rPr dirty="0" sz="1300" spc="7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time,</a:t>
            </a:r>
            <a:r>
              <a:rPr dirty="0" sz="1300" spc="12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duration,</a:t>
            </a:r>
            <a:r>
              <a:rPr dirty="0" sz="1300" spc="13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consumption,</a:t>
            </a:r>
            <a:r>
              <a:rPr dirty="0" sz="1300" spc="26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40">
                <a:solidFill>
                  <a:srgbClr val="232323"/>
                </a:solidFill>
                <a:latin typeface="Arial"/>
                <a:cs typeface="Arial"/>
              </a:rPr>
              <a:t>and</a:t>
            </a:r>
            <a:r>
              <a:rPr dirty="0" sz="1300" spc="-6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uptake</a:t>
            </a:r>
            <a:r>
              <a:rPr dirty="0" sz="1300" spc="9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of</a:t>
            </a:r>
            <a:r>
              <a:rPr dirty="0" sz="1300" spc="114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all</a:t>
            </a:r>
            <a:r>
              <a:rPr dirty="0" sz="1300" spc="15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volatile</a:t>
            </a:r>
            <a:r>
              <a:rPr dirty="0" sz="1300" spc="11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232323"/>
                </a:solidFill>
                <a:latin typeface="Arial"/>
                <a:cs typeface="Arial"/>
              </a:rPr>
              <a:t>gases </a:t>
            </a:r>
            <a:r>
              <a:rPr dirty="0" sz="1300" spc="55">
                <a:solidFill>
                  <a:srgbClr val="232323"/>
                </a:solidFill>
                <a:latin typeface="Arial"/>
                <a:cs typeface="Arial"/>
              </a:rPr>
              <a:t>used</a:t>
            </a:r>
            <a:r>
              <a:rPr dirty="0" sz="1300" spc="-1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60">
                <a:solidFill>
                  <a:srgbClr val="232323"/>
                </a:solidFill>
                <a:latin typeface="Arial"/>
                <a:cs typeface="Arial"/>
              </a:rPr>
              <a:t>and</a:t>
            </a:r>
            <a:r>
              <a:rPr dirty="0" sz="1300" spc="4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fresh</a:t>
            </a:r>
            <a:r>
              <a:rPr dirty="0" sz="1300" spc="2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gas</a:t>
            </a:r>
            <a:r>
              <a:rPr dirty="0" sz="1300" spc="12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flow</a:t>
            </a:r>
            <a:r>
              <a:rPr dirty="0" sz="1300" spc="-2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rate</a:t>
            </a:r>
            <a:r>
              <a:rPr dirty="0" sz="1300" spc="4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232323"/>
                </a:solidFill>
                <a:latin typeface="Arial"/>
                <a:cs typeface="Arial"/>
              </a:rPr>
              <a:t>alterations.</a:t>
            </a:r>
            <a:endParaRPr sz="1300">
              <a:latin typeface="Arial"/>
              <a:cs typeface="Arial"/>
            </a:endParaRPr>
          </a:p>
          <a:p>
            <a:pPr algn="just" marL="20955" marR="535940" indent="-7620">
              <a:lnSpc>
                <a:spcPct val="101299"/>
              </a:lnSpc>
              <a:spcBef>
                <a:spcPts val="300"/>
              </a:spcBef>
            </a:pP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A</a:t>
            </a:r>
            <a:r>
              <a:rPr dirty="0" sz="1300" spc="8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questionnaire</a:t>
            </a:r>
            <a:r>
              <a:rPr dirty="0" sz="1300" spc="19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131313"/>
                </a:solidFill>
                <a:latin typeface="Arial"/>
                <a:cs typeface="Arial"/>
              </a:rPr>
              <a:t>regarding</a:t>
            </a:r>
            <a:r>
              <a:rPr dirty="0" sz="1300" spc="175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volatile</a:t>
            </a:r>
            <a:r>
              <a:rPr dirty="0" sz="1300" spc="11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anaesthetic</a:t>
            </a:r>
            <a:r>
              <a:rPr dirty="0" sz="1300" spc="15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65">
                <a:solidFill>
                  <a:srgbClr val="232323"/>
                </a:solidFill>
                <a:latin typeface="Arial"/>
                <a:cs typeface="Arial"/>
              </a:rPr>
              <a:t>gas</a:t>
            </a:r>
            <a:r>
              <a:rPr dirty="0" sz="1300" spc="3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use</a:t>
            </a:r>
            <a:r>
              <a:rPr dirty="0" sz="1300" spc="13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40">
                <a:solidFill>
                  <a:srgbClr val="232323"/>
                </a:solidFill>
                <a:latin typeface="Arial"/>
                <a:cs typeface="Arial"/>
              </a:rPr>
              <a:t>was</a:t>
            </a:r>
            <a:r>
              <a:rPr dirty="0" sz="1300" spc="-4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created</a:t>
            </a:r>
            <a:r>
              <a:rPr dirty="0" sz="1300" spc="10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50">
                <a:solidFill>
                  <a:srgbClr val="232323"/>
                </a:solidFill>
                <a:latin typeface="Arial"/>
                <a:cs typeface="Arial"/>
              </a:rPr>
              <a:t>and</a:t>
            </a:r>
            <a:r>
              <a:rPr dirty="0" sz="1300" spc="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disseminated</a:t>
            </a:r>
            <a:r>
              <a:rPr dirty="0" sz="1300" spc="18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via</a:t>
            </a:r>
            <a:r>
              <a:rPr dirty="0" sz="1300" spc="114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email</a:t>
            </a:r>
            <a:r>
              <a:rPr dirty="0" sz="1300" spc="3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35">
                <a:solidFill>
                  <a:srgbClr val="232323"/>
                </a:solidFill>
                <a:latin typeface="Arial"/>
                <a:cs typeface="Arial"/>
              </a:rPr>
              <a:t>and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WhatsApp</a:t>
            </a:r>
            <a:r>
              <a:rPr dirty="0" sz="1300" spc="22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to</a:t>
            </a:r>
            <a:r>
              <a:rPr dirty="0" sz="1300" spc="8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the</a:t>
            </a:r>
            <a:r>
              <a:rPr dirty="0" sz="1300" spc="7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anaesthetic</a:t>
            </a:r>
            <a:r>
              <a:rPr dirty="0" sz="1300" spc="15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department</a:t>
            </a:r>
            <a:r>
              <a:rPr dirty="0" sz="1300" spc="15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at</a:t>
            </a:r>
            <a:r>
              <a:rPr dirty="0" sz="1300" spc="20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363636"/>
                </a:solidFill>
                <a:latin typeface="Arial"/>
                <a:cs typeface="Arial"/>
              </a:rPr>
              <a:t>the</a:t>
            </a:r>
            <a:r>
              <a:rPr dirty="0" sz="1300" spc="10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Royal</a:t>
            </a:r>
            <a:r>
              <a:rPr dirty="0" sz="1300" spc="8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Bolton</a:t>
            </a:r>
            <a:r>
              <a:rPr dirty="0" sz="1300" spc="9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131313"/>
                </a:solidFill>
                <a:latin typeface="Arial"/>
                <a:cs typeface="Arial"/>
              </a:rPr>
              <a:t>Hospital.</a:t>
            </a:r>
            <a:endParaRPr sz="13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23662" y="4899224"/>
            <a:ext cx="944880" cy="383540"/>
          </a:xfrm>
          <a:prstGeom prst="rect">
            <a:avLst/>
          </a:prstGeom>
          <a:solidFill>
            <a:srgbClr val="0A72B3"/>
          </a:solidFill>
        </p:spPr>
        <p:txBody>
          <a:bodyPr wrap="square" lIns="0" tIns="158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dirty="0" sz="2100" spc="-45" b="1">
                <a:solidFill>
                  <a:srgbClr val="F9FBFB"/>
                </a:solidFill>
                <a:latin typeface="Arial"/>
                <a:cs typeface="Arial"/>
              </a:rPr>
              <a:t>Results</a:t>
            </a:r>
            <a:endParaRPr sz="21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875136" y="5338009"/>
            <a:ext cx="247078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20">
                <a:solidFill>
                  <a:srgbClr val="808080"/>
                </a:solidFill>
                <a:latin typeface="Arial"/>
                <a:cs typeface="Arial"/>
              </a:rPr>
              <a:t>Anaesthetic</a:t>
            </a:r>
            <a:r>
              <a:rPr dirty="0" sz="850" spc="5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808080"/>
                </a:solidFill>
                <a:latin typeface="Arial"/>
                <a:cs typeface="Arial"/>
              </a:rPr>
              <a:t>agents</a:t>
            </a:r>
            <a:r>
              <a:rPr dirty="0" sz="850" spc="-13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850" spc="65">
                <a:solidFill>
                  <a:srgbClr val="939393"/>
                </a:solidFill>
                <a:latin typeface="Arial"/>
                <a:cs typeface="Arial"/>
              </a:rPr>
              <a:t>used</a:t>
            </a:r>
            <a:r>
              <a:rPr dirty="0" sz="850" spc="-90">
                <a:solidFill>
                  <a:srgbClr val="939393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808080"/>
                </a:solidFill>
                <a:latin typeface="Arial"/>
                <a:cs typeface="Arial"/>
              </a:rPr>
              <a:t>in</a:t>
            </a:r>
            <a:r>
              <a:rPr dirty="0" sz="85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850" spc="85">
                <a:solidFill>
                  <a:srgbClr val="939393"/>
                </a:solidFill>
                <a:latin typeface="Arial"/>
                <a:cs typeface="Arial"/>
              </a:rPr>
              <a:t>RBH</a:t>
            </a:r>
            <a:r>
              <a:rPr dirty="0" sz="850" spc="80">
                <a:solidFill>
                  <a:srgbClr val="939393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939393"/>
                </a:solidFill>
                <a:latin typeface="Arial"/>
                <a:cs typeface="Arial"/>
              </a:rPr>
              <a:t>in</a:t>
            </a:r>
            <a:r>
              <a:rPr dirty="0" sz="850" spc="5">
                <a:solidFill>
                  <a:srgbClr val="939393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808080"/>
                </a:solidFill>
                <a:latin typeface="Arial"/>
                <a:cs typeface="Arial"/>
              </a:rPr>
              <a:t>Ma</a:t>
            </a:r>
            <a:r>
              <a:rPr dirty="0" sz="850" spc="30">
                <a:solidFill>
                  <a:srgbClr val="525252"/>
                </a:solidFill>
                <a:latin typeface="Arial"/>
                <a:cs typeface="Arial"/>
              </a:rPr>
              <a:t>r</a:t>
            </a:r>
            <a:r>
              <a:rPr dirty="0" sz="850" spc="30">
                <a:solidFill>
                  <a:srgbClr val="808080"/>
                </a:solidFill>
                <a:latin typeface="Arial"/>
                <a:cs typeface="Arial"/>
              </a:rPr>
              <a:t>ch</a:t>
            </a:r>
            <a:r>
              <a:rPr dirty="0" sz="850" spc="7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850" spc="-20">
                <a:solidFill>
                  <a:srgbClr val="808080"/>
                </a:solidFill>
                <a:latin typeface="Arial"/>
                <a:cs typeface="Arial"/>
              </a:rPr>
              <a:t>2022</a:t>
            </a:r>
            <a:endParaRPr sz="85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81720" y="5562428"/>
            <a:ext cx="1722120" cy="674370"/>
          </a:xfrm>
          <a:prstGeom prst="rect">
            <a:avLst/>
          </a:prstGeom>
        </p:spPr>
        <p:txBody>
          <a:bodyPr wrap="square" lIns="0" tIns="46355" rIns="0" bIns="0" rtlCol="0" vert="horz">
            <a:spAutoFit/>
          </a:bodyPr>
          <a:lstStyle/>
          <a:p>
            <a:pPr marL="635000">
              <a:lnSpc>
                <a:spcPct val="100000"/>
              </a:lnSpc>
              <a:spcBef>
                <a:spcPts val="365"/>
              </a:spcBef>
            </a:pPr>
            <a:r>
              <a:rPr dirty="0" sz="850" spc="30">
                <a:solidFill>
                  <a:srgbClr val="8CAF70"/>
                </a:solidFill>
                <a:latin typeface="Times New Roman"/>
                <a:cs typeface="Times New Roman"/>
              </a:rPr>
              <a:t>No</a:t>
            </a:r>
            <a:r>
              <a:rPr dirty="0" sz="850" spc="-65">
                <a:solidFill>
                  <a:srgbClr val="8CAF70"/>
                </a:solidFill>
                <a:latin typeface="Times New Roman"/>
                <a:cs typeface="Times New Roman"/>
              </a:rPr>
              <a:t> </a:t>
            </a:r>
            <a:r>
              <a:rPr dirty="0" sz="850" spc="30">
                <a:solidFill>
                  <a:srgbClr val="8CAF70"/>
                </a:solidFill>
                <a:latin typeface="Times New Roman"/>
                <a:cs typeface="Times New Roman"/>
              </a:rPr>
              <a:t>volatile</a:t>
            </a:r>
            <a:r>
              <a:rPr dirty="0" sz="850" spc="-120">
                <a:solidFill>
                  <a:srgbClr val="8CAF70"/>
                </a:solidFill>
                <a:latin typeface="Times New Roman"/>
                <a:cs typeface="Times New Roman"/>
              </a:rPr>
              <a:t> </a:t>
            </a:r>
            <a:r>
              <a:rPr dirty="0" sz="850" spc="-25">
                <a:solidFill>
                  <a:srgbClr val="8CAF70"/>
                </a:solidFill>
                <a:latin typeface="Times New Roman"/>
                <a:cs typeface="Times New Roman"/>
              </a:rPr>
              <a:t>gas</a:t>
            </a:r>
            <a:endParaRPr sz="850">
              <a:latin typeface="Times New Roman"/>
              <a:cs typeface="Times New Roman"/>
            </a:endParaRPr>
          </a:p>
          <a:p>
            <a:pPr marL="1136015">
              <a:lnSpc>
                <a:spcPct val="100000"/>
              </a:lnSpc>
              <a:spcBef>
                <a:spcPts val="285"/>
              </a:spcBef>
            </a:pPr>
            <a:r>
              <a:rPr dirty="0" sz="900" spc="90">
                <a:solidFill>
                  <a:srgbClr val="8CAF70"/>
                </a:solidFill>
                <a:latin typeface="Times New Roman"/>
                <a:cs typeface="Times New Roman"/>
              </a:rPr>
              <a:t>13%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>
                <a:solidFill>
                  <a:srgbClr val="8CAF70"/>
                </a:solidFill>
                <a:latin typeface="Times New Roman"/>
                <a:cs typeface="Times New Roman"/>
              </a:rPr>
              <a:t>Volatile</a:t>
            </a:r>
            <a:r>
              <a:rPr dirty="0" sz="850" spc="-5">
                <a:solidFill>
                  <a:srgbClr val="8CAF70"/>
                </a:solidFill>
                <a:latin typeface="Times New Roman"/>
                <a:cs typeface="Times New Roman"/>
              </a:rPr>
              <a:t> </a:t>
            </a:r>
            <a:r>
              <a:rPr dirty="0" sz="850">
                <a:solidFill>
                  <a:srgbClr val="8CAF70"/>
                </a:solidFill>
                <a:latin typeface="Times New Roman"/>
                <a:cs typeface="Times New Roman"/>
              </a:rPr>
              <a:t>gas</a:t>
            </a:r>
            <a:r>
              <a:rPr dirty="0" sz="850" spc="100">
                <a:solidFill>
                  <a:srgbClr val="8CAF70"/>
                </a:solidFill>
                <a:latin typeface="Times New Roman"/>
                <a:cs typeface="Times New Roman"/>
              </a:rPr>
              <a:t> </a:t>
            </a:r>
            <a:r>
              <a:rPr dirty="0" sz="850">
                <a:solidFill>
                  <a:srgbClr val="8CAF70"/>
                </a:solidFill>
                <a:latin typeface="Times New Roman"/>
                <a:cs typeface="Times New Roman"/>
              </a:rPr>
              <a:t>to</a:t>
            </a:r>
            <a:r>
              <a:rPr dirty="0" sz="850" spc="120">
                <a:solidFill>
                  <a:srgbClr val="8CAF70"/>
                </a:solidFill>
                <a:latin typeface="Times New Roman"/>
                <a:cs typeface="Times New Roman"/>
              </a:rPr>
              <a:t> </a:t>
            </a:r>
            <a:r>
              <a:rPr dirty="0" sz="850">
                <a:solidFill>
                  <a:srgbClr val="8CAF70"/>
                </a:solidFill>
                <a:latin typeface="Times New Roman"/>
                <a:cs typeface="Times New Roman"/>
              </a:rPr>
              <a:t>aid</a:t>
            </a:r>
            <a:r>
              <a:rPr dirty="0" sz="850" spc="114">
                <a:solidFill>
                  <a:srgbClr val="8CAF70"/>
                </a:solidFill>
                <a:latin typeface="Times New Roman"/>
                <a:cs typeface="Times New Roman"/>
              </a:rPr>
              <a:t> </a:t>
            </a:r>
            <a:r>
              <a:rPr dirty="0" sz="850" spc="-10">
                <a:solidFill>
                  <a:srgbClr val="8CAF70"/>
                </a:solidFill>
                <a:latin typeface="Times New Roman"/>
                <a:cs typeface="Times New Roman"/>
              </a:rPr>
              <a:t>analgesia</a:t>
            </a:r>
            <a:endParaRPr sz="850">
              <a:latin typeface="Times New Roman"/>
              <a:cs typeface="Times New Roman"/>
            </a:endParaRPr>
          </a:p>
          <a:p>
            <a:pPr marL="1193165">
              <a:lnSpc>
                <a:spcPct val="100000"/>
              </a:lnSpc>
              <a:spcBef>
                <a:spcPts val="434"/>
              </a:spcBef>
            </a:pPr>
            <a:r>
              <a:rPr dirty="0" sz="750" spc="55">
                <a:solidFill>
                  <a:srgbClr val="8CAF70"/>
                </a:solidFill>
                <a:latin typeface="Arial"/>
                <a:cs typeface="Arial"/>
              </a:rPr>
              <a:t>0%</a:t>
            </a:r>
            <a:r>
              <a:rPr dirty="0" sz="750" spc="114">
                <a:solidFill>
                  <a:srgbClr val="8CAF70"/>
                </a:solidFill>
                <a:latin typeface="Arial"/>
                <a:cs typeface="Arial"/>
              </a:rPr>
              <a:t> </a:t>
            </a:r>
            <a:r>
              <a:rPr dirty="0" sz="750" spc="254">
                <a:solidFill>
                  <a:srgbClr val="BABABA"/>
                </a:solidFill>
                <a:latin typeface="Arial"/>
                <a:cs typeface="Arial"/>
              </a:rPr>
              <a:t>----</a:t>
            </a:r>
            <a:r>
              <a:rPr dirty="0" sz="750" spc="204">
                <a:solidFill>
                  <a:srgbClr val="BABABA"/>
                </a:solidFill>
                <a:latin typeface="Arial"/>
                <a:cs typeface="Arial"/>
              </a:rPr>
              <a:t>-</a:t>
            </a:r>
            <a:endParaRPr sz="75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3052410" y="5710861"/>
            <a:ext cx="59055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10">
                <a:solidFill>
                  <a:srgbClr val="8CAF70"/>
                </a:solidFill>
                <a:latin typeface="Arial"/>
                <a:cs typeface="Arial"/>
              </a:rPr>
              <a:t>Desflurane</a:t>
            </a:r>
            <a:endParaRPr sz="85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2254016" y="5774596"/>
            <a:ext cx="977900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615">
                <a:solidFill>
                  <a:srgbClr val="BABABA"/>
                </a:solidFill>
                <a:latin typeface="Times New Roman"/>
                <a:cs typeface="Times New Roman"/>
              </a:rPr>
              <a:t>----</a:t>
            </a:r>
            <a:r>
              <a:rPr dirty="0" sz="950" spc="1205">
                <a:solidFill>
                  <a:srgbClr val="8CAF70"/>
                </a:solidFill>
                <a:latin typeface="Times New Roman"/>
                <a:cs typeface="Times New Roman"/>
              </a:rPr>
              <a:t>2%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322044" y="7058859"/>
            <a:ext cx="3367404" cy="5499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ts val="835"/>
              </a:lnSpc>
              <a:spcBef>
                <a:spcPts val="100"/>
              </a:spcBef>
            </a:pPr>
            <a:r>
              <a:rPr dirty="0" sz="850" spc="-10">
                <a:solidFill>
                  <a:srgbClr val="4BAFDA"/>
                </a:solidFill>
                <a:latin typeface="Arial"/>
                <a:cs typeface="Arial"/>
              </a:rPr>
              <a:t>Sevoflurane</a:t>
            </a:r>
            <a:endParaRPr sz="850">
              <a:latin typeface="Arial"/>
              <a:cs typeface="Arial"/>
            </a:endParaRPr>
          </a:p>
          <a:p>
            <a:pPr marL="2122170">
              <a:lnSpc>
                <a:spcPts val="955"/>
              </a:lnSpc>
            </a:pPr>
            <a:r>
              <a:rPr dirty="0" sz="950" spc="525" b="1">
                <a:solidFill>
                  <a:srgbClr val="BABABA"/>
                </a:solidFill>
                <a:latin typeface="Times New Roman"/>
                <a:cs typeface="Times New Roman"/>
              </a:rPr>
              <a:t>--</a:t>
            </a:r>
            <a:r>
              <a:rPr dirty="0" sz="950" spc="1030" b="1">
                <a:solidFill>
                  <a:srgbClr val="4BAFDA"/>
                </a:solidFill>
                <a:latin typeface="Times New Roman"/>
                <a:cs typeface="Times New Roman"/>
              </a:rPr>
              <a:t>84</a:t>
            </a:r>
            <a:r>
              <a:rPr dirty="0" sz="950" spc="1030" b="1">
                <a:solidFill>
                  <a:srgbClr val="64B3D6"/>
                </a:solidFill>
                <a:latin typeface="Times New Roman"/>
                <a:cs typeface="Times New Roman"/>
              </a:rPr>
              <a:t>%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850">
                <a:solidFill>
                  <a:srgbClr val="525252"/>
                </a:solidFill>
                <a:latin typeface="Arial"/>
                <a:cs typeface="Arial"/>
              </a:rPr>
              <a:t>F</a:t>
            </a:r>
            <a:r>
              <a:rPr dirty="0" sz="850">
                <a:solidFill>
                  <a:srgbClr val="6D6D6D"/>
                </a:solidFill>
                <a:latin typeface="Arial"/>
                <a:cs typeface="Arial"/>
              </a:rPr>
              <a:t>i</a:t>
            </a:r>
            <a:r>
              <a:rPr dirty="0" sz="850">
                <a:solidFill>
                  <a:srgbClr val="232323"/>
                </a:solidFill>
                <a:latin typeface="Arial"/>
                <a:cs typeface="Arial"/>
              </a:rPr>
              <a:t>gu</a:t>
            </a:r>
            <a:r>
              <a:rPr dirty="0" sz="850">
                <a:solidFill>
                  <a:srgbClr val="525252"/>
                </a:solidFill>
                <a:latin typeface="Arial"/>
                <a:cs typeface="Arial"/>
              </a:rPr>
              <a:t>re</a:t>
            </a:r>
            <a:r>
              <a:rPr dirty="0" sz="850" spc="4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1300" spc="50">
                <a:solidFill>
                  <a:srgbClr val="232323"/>
                </a:solidFill>
                <a:latin typeface="Arial"/>
                <a:cs typeface="Arial"/>
              </a:rPr>
              <a:t>1</a:t>
            </a:r>
            <a:r>
              <a:rPr dirty="0" sz="850" spc="50">
                <a:solidFill>
                  <a:srgbClr val="525252"/>
                </a:solidFill>
                <a:latin typeface="Arial"/>
                <a:cs typeface="Arial"/>
              </a:rPr>
              <a:t>shows</a:t>
            </a:r>
            <a:r>
              <a:rPr dirty="0" sz="850" spc="5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363636"/>
                </a:solidFill>
                <a:latin typeface="Arial"/>
                <a:cs typeface="Arial"/>
              </a:rPr>
              <a:t>anaesthetic</a:t>
            </a:r>
            <a:r>
              <a:rPr dirty="0" sz="850" spc="1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525252"/>
                </a:solidFill>
                <a:latin typeface="Arial"/>
                <a:cs typeface="Arial"/>
              </a:rPr>
              <a:t>a</a:t>
            </a:r>
            <a:r>
              <a:rPr dirty="0" sz="850">
                <a:solidFill>
                  <a:srgbClr val="232323"/>
                </a:solidFill>
                <a:latin typeface="Arial"/>
                <a:cs typeface="Arial"/>
              </a:rPr>
              <a:t>g</a:t>
            </a:r>
            <a:r>
              <a:rPr dirty="0" sz="850">
                <a:solidFill>
                  <a:srgbClr val="525252"/>
                </a:solidFill>
                <a:latin typeface="Arial"/>
                <a:cs typeface="Arial"/>
              </a:rPr>
              <a:t>ents</a:t>
            </a:r>
            <a:r>
              <a:rPr dirty="0" sz="850" spc="11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32323"/>
                </a:solidFill>
                <a:latin typeface="Arial"/>
                <a:cs typeface="Arial"/>
              </a:rPr>
              <a:t>us</a:t>
            </a:r>
            <a:r>
              <a:rPr dirty="0" sz="850">
                <a:solidFill>
                  <a:srgbClr val="525252"/>
                </a:solidFill>
                <a:latin typeface="Arial"/>
                <a:cs typeface="Arial"/>
              </a:rPr>
              <a:t>e</a:t>
            </a:r>
            <a:r>
              <a:rPr dirty="0" sz="850">
                <a:solidFill>
                  <a:srgbClr val="232323"/>
                </a:solidFill>
                <a:latin typeface="Arial"/>
                <a:cs typeface="Arial"/>
              </a:rPr>
              <a:t>d</a:t>
            </a:r>
            <a:r>
              <a:rPr dirty="0" sz="850" spc="5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32323"/>
                </a:solidFill>
                <a:latin typeface="Arial"/>
                <a:cs typeface="Arial"/>
              </a:rPr>
              <a:t>in</a:t>
            </a:r>
            <a:r>
              <a:rPr dirty="0" sz="850" spc="11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232323"/>
                </a:solidFill>
                <a:latin typeface="Arial"/>
                <a:cs typeface="Arial"/>
              </a:rPr>
              <a:t>Ma</a:t>
            </a:r>
            <a:r>
              <a:rPr dirty="0" sz="850">
                <a:solidFill>
                  <a:srgbClr val="525252"/>
                </a:solidFill>
                <a:latin typeface="Arial"/>
                <a:cs typeface="Arial"/>
              </a:rPr>
              <a:t>rch</a:t>
            </a:r>
            <a:r>
              <a:rPr dirty="0" sz="850" spc="22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1300" spc="-135">
                <a:solidFill>
                  <a:srgbClr val="525252"/>
                </a:solidFill>
                <a:latin typeface="Arial"/>
                <a:cs typeface="Arial"/>
              </a:rPr>
              <a:t>2022</a:t>
            </a:r>
            <a:r>
              <a:rPr dirty="0" sz="850" spc="-135">
                <a:solidFill>
                  <a:srgbClr val="525252"/>
                </a:solidFill>
                <a:latin typeface="Arial"/>
                <a:cs typeface="Arial"/>
              </a:rPr>
              <a:t>at</a:t>
            </a:r>
            <a:r>
              <a:rPr dirty="0" sz="850" spc="405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850" spc="-25">
                <a:solidFill>
                  <a:srgbClr val="363636"/>
                </a:solidFill>
                <a:latin typeface="Arial"/>
                <a:cs typeface="Arial"/>
              </a:rPr>
              <a:t>RBH</a:t>
            </a:r>
            <a:endParaRPr sz="85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5033760" y="5586577"/>
            <a:ext cx="31877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65">
                <a:solidFill>
                  <a:srgbClr val="808080"/>
                </a:solidFill>
                <a:latin typeface="Times New Roman"/>
                <a:cs typeface="Times New Roman"/>
              </a:rPr>
              <a:t>lOOOO'ff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5080949" y="5940307"/>
            <a:ext cx="287655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10">
                <a:solidFill>
                  <a:srgbClr val="939393"/>
                </a:solidFill>
                <a:latin typeface="Times New Roman"/>
                <a:cs typeface="Times New Roman"/>
              </a:rPr>
              <a:t>75</a:t>
            </a:r>
            <a:r>
              <a:rPr dirty="0" sz="700" spc="-10">
                <a:solidFill>
                  <a:srgbClr val="BABABA"/>
                </a:solidFill>
                <a:latin typeface="Times New Roman"/>
                <a:cs typeface="Times New Roman"/>
              </a:rPr>
              <a:t>.</a:t>
            </a:r>
            <a:r>
              <a:rPr dirty="0" sz="700" spc="-10">
                <a:solidFill>
                  <a:srgbClr val="939393"/>
                </a:solidFill>
                <a:latin typeface="Times New Roman"/>
                <a:cs typeface="Times New Roman"/>
              </a:rPr>
              <a:t>00%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5070896" y="6319531"/>
            <a:ext cx="288925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90">
                <a:solidFill>
                  <a:srgbClr val="A8A8A8"/>
                </a:solidFill>
                <a:latin typeface="Arial"/>
                <a:cs typeface="Arial"/>
              </a:rPr>
              <a:t>SO.OO'K</a:t>
            </a:r>
            <a:endParaRPr sz="65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5072697" y="6679634"/>
            <a:ext cx="281940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70">
                <a:solidFill>
                  <a:srgbClr val="939393"/>
                </a:solidFill>
                <a:latin typeface="Times New Roman"/>
                <a:cs typeface="Times New Roman"/>
              </a:rPr>
              <a:t>25</a:t>
            </a:r>
            <a:r>
              <a:rPr dirty="0" sz="750" spc="-70" i="1">
                <a:solidFill>
                  <a:srgbClr val="939393"/>
                </a:solidFill>
                <a:latin typeface="Times New Roman"/>
                <a:cs typeface="Times New Roman"/>
              </a:rPr>
              <a:t>OOH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5511714" y="5347570"/>
            <a:ext cx="229489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45">
                <a:solidFill>
                  <a:srgbClr val="808080"/>
                </a:solidFill>
                <a:latin typeface="Arial"/>
                <a:cs typeface="Arial"/>
              </a:rPr>
              <a:t>The</a:t>
            </a:r>
            <a:r>
              <a:rPr dirty="0" sz="700" spc="300">
                <a:solidFill>
                  <a:srgbClr val="808080"/>
                </a:solidFill>
                <a:latin typeface="Arial"/>
                <a:cs typeface="Arial"/>
              </a:rPr>
              <a:t>  </a:t>
            </a:r>
            <a:r>
              <a:rPr dirty="0" sz="700">
                <a:solidFill>
                  <a:srgbClr val="808080"/>
                </a:solidFill>
                <a:latin typeface="Arial"/>
                <a:cs typeface="Arial"/>
              </a:rPr>
              <a:t>efficiency</a:t>
            </a:r>
            <a:r>
              <a:rPr dirty="0" sz="700" spc="-35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808080"/>
                </a:solidFill>
                <a:latin typeface="Arial"/>
                <a:cs typeface="Arial"/>
              </a:rPr>
              <a:t>of</a:t>
            </a:r>
            <a:r>
              <a:rPr dirty="0" sz="700" spc="265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939393"/>
                </a:solidFill>
                <a:latin typeface="Arial"/>
                <a:cs typeface="Arial"/>
              </a:rPr>
              <a:t>the</a:t>
            </a:r>
            <a:r>
              <a:rPr dirty="0" sz="700" spc="-35">
                <a:solidFill>
                  <a:srgbClr val="93939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939393"/>
                </a:solidFill>
                <a:latin typeface="Arial"/>
                <a:cs typeface="Arial"/>
              </a:rPr>
              <a:t>uptake</a:t>
            </a:r>
            <a:r>
              <a:rPr dirty="0" sz="700" spc="10">
                <a:solidFill>
                  <a:srgbClr val="93939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808080"/>
                </a:solidFill>
                <a:latin typeface="Arial"/>
                <a:cs typeface="Arial"/>
              </a:rPr>
              <a:t>of</a:t>
            </a:r>
            <a:r>
              <a:rPr dirty="0" sz="700" spc="85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808080"/>
                </a:solidFill>
                <a:latin typeface="Arial"/>
                <a:cs typeface="Arial"/>
              </a:rPr>
              <a:t>sevoflurane</a:t>
            </a:r>
            <a:r>
              <a:rPr dirty="0" sz="700" spc="1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808080"/>
                </a:solidFill>
                <a:latin typeface="Arial"/>
                <a:cs typeface="Arial"/>
              </a:rPr>
              <a:t>versus</a:t>
            </a:r>
            <a:r>
              <a:rPr dirty="0" sz="700" spc="45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 spc="-25">
                <a:solidFill>
                  <a:srgbClr val="6D6D6D"/>
                </a:solidFill>
                <a:latin typeface="Arial"/>
                <a:cs typeface="Arial"/>
              </a:rPr>
              <a:t>the</a:t>
            </a:r>
            <a:endParaRPr sz="7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5730355" y="5452733"/>
            <a:ext cx="1863089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30">
                <a:solidFill>
                  <a:srgbClr val="808080"/>
                </a:solidFill>
                <a:latin typeface="Arial"/>
                <a:cs typeface="Arial"/>
              </a:rPr>
              <a:t>duration</a:t>
            </a:r>
            <a:r>
              <a:rPr dirty="0" sz="700" spc="-7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 spc="30">
                <a:solidFill>
                  <a:srgbClr val="808080"/>
                </a:solidFill>
                <a:latin typeface="Arial"/>
                <a:cs typeface="Arial"/>
              </a:rPr>
              <a:t>of</a:t>
            </a:r>
            <a:r>
              <a:rPr dirty="0" sz="70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 spc="30">
                <a:solidFill>
                  <a:srgbClr val="808080"/>
                </a:solidFill>
                <a:latin typeface="Arial"/>
                <a:cs typeface="Arial"/>
              </a:rPr>
              <a:t>surgery</a:t>
            </a:r>
            <a:r>
              <a:rPr dirty="0" sz="700" spc="-105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 spc="30">
                <a:solidFill>
                  <a:srgbClr val="939393"/>
                </a:solidFill>
                <a:latin typeface="Arial"/>
                <a:cs typeface="Arial"/>
              </a:rPr>
              <a:t>at</a:t>
            </a:r>
            <a:r>
              <a:rPr dirty="0" sz="700" spc="15">
                <a:solidFill>
                  <a:srgbClr val="939393"/>
                </a:solidFill>
                <a:latin typeface="Arial"/>
                <a:cs typeface="Arial"/>
              </a:rPr>
              <a:t> </a:t>
            </a:r>
            <a:r>
              <a:rPr dirty="0" sz="700" spc="30">
                <a:solidFill>
                  <a:srgbClr val="939393"/>
                </a:solidFill>
                <a:latin typeface="Arial"/>
                <a:cs typeface="Arial"/>
              </a:rPr>
              <a:t>the</a:t>
            </a:r>
            <a:r>
              <a:rPr dirty="0" sz="700" spc="-40">
                <a:solidFill>
                  <a:srgbClr val="939393"/>
                </a:solidFill>
                <a:latin typeface="Arial"/>
                <a:cs typeface="Arial"/>
              </a:rPr>
              <a:t> </a:t>
            </a:r>
            <a:r>
              <a:rPr dirty="0" sz="700" spc="55">
                <a:solidFill>
                  <a:srgbClr val="808080"/>
                </a:solidFill>
                <a:latin typeface="Arial"/>
                <a:cs typeface="Arial"/>
              </a:rPr>
              <a:t>RBH</a:t>
            </a:r>
            <a:r>
              <a:rPr dirty="0" sz="700" spc="-3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 spc="55">
                <a:solidFill>
                  <a:srgbClr val="6D6D6D"/>
                </a:solidFill>
                <a:latin typeface="Arial"/>
                <a:cs typeface="Arial"/>
              </a:rPr>
              <a:t>March</a:t>
            </a:r>
            <a:r>
              <a:rPr dirty="0" sz="700" spc="-85">
                <a:solidFill>
                  <a:srgbClr val="6D6D6D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808080"/>
                </a:solidFill>
                <a:latin typeface="Arial"/>
                <a:cs typeface="Arial"/>
              </a:rPr>
              <a:t>2022</a:t>
            </a:r>
            <a:endParaRPr sz="70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6465145" y="5420866"/>
            <a:ext cx="734695" cy="65278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dirty="0" sz="3700" spc="-240">
                <a:solidFill>
                  <a:srgbClr val="4D72BA"/>
                </a:solidFill>
                <a:latin typeface="Times New Roman"/>
                <a:cs typeface="Times New Roman"/>
              </a:rPr>
              <a:t>,</a:t>
            </a:r>
            <a:r>
              <a:rPr dirty="0" sz="3700" spc="-790">
                <a:solidFill>
                  <a:srgbClr val="4D72BA"/>
                </a:solidFill>
                <a:latin typeface="Times New Roman"/>
                <a:cs typeface="Times New Roman"/>
              </a:rPr>
              <a:t>,</a:t>
            </a:r>
            <a:r>
              <a:rPr dirty="0" baseline="23809" sz="2100" spc="-697">
                <a:solidFill>
                  <a:srgbClr val="4D72BA"/>
                </a:solidFill>
                <a:latin typeface="Arial"/>
                <a:cs typeface="Arial"/>
              </a:rPr>
              <a:t>•</a:t>
            </a:r>
            <a:r>
              <a:rPr dirty="0" sz="4100" spc="-240">
                <a:solidFill>
                  <a:srgbClr val="4D72BA"/>
                </a:solidFill>
                <a:latin typeface="Times New Roman"/>
                <a:cs typeface="Times New Roman"/>
              </a:rPr>
              <a:t>.,</a:t>
            </a:r>
            <a:r>
              <a:rPr dirty="0" sz="4100" spc="-225">
                <a:solidFill>
                  <a:srgbClr val="4D72BA"/>
                </a:solidFill>
                <a:latin typeface="Times New Roman"/>
                <a:cs typeface="Times New Roman"/>
              </a:rPr>
              <a:t>.</a:t>
            </a:r>
            <a:r>
              <a:rPr dirty="0" sz="3300" spc="-240">
                <a:solidFill>
                  <a:srgbClr val="4D72BA"/>
                </a:solidFill>
                <a:latin typeface="Times New Roman"/>
                <a:cs typeface="Times New Roman"/>
              </a:rPr>
              <a:t>...</a:t>
            </a:r>
            <a:endParaRPr sz="3300">
              <a:latin typeface="Times New Roman"/>
              <a:cs typeface="Times New Roman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6497620" y="5481413"/>
            <a:ext cx="452755" cy="82105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5200" spc="-390">
                <a:solidFill>
                  <a:srgbClr val="4D72BA"/>
                </a:solidFill>
                <a:latin typeface="Times New Roman"/>
                <a:cs typeface="Times New Roman"/>
              </a:rPr>
              <a:t>.,</a:t>
            </a:r>
            <a:r>
              <a:rPr dirty="0" sz="4000" spc="-390">
                <a:solidFill>
                  <a:srgbClr val="4D72BA"/>
                </a:solidFill>
                <a:latin typeface="Arial"/>
                <a:cs typeface="Arial"/>
              </a:rPr>
              <a:t>..</a:t>
            </a:r>
            <a:endParaRPr sz="400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6620012" y="6093272"/>
            <a:ext cx="591185" cy="270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500" spc="-25">
                <a:solidFill>
                  <a:srgbClr val="4D72BA"/>
                </a:solidFill>
                <a:latin typeface="Times New Roman"/>
                <a:cs typeface="Times New Roman"/>
              </a:rPr>
              <a:t>••</a:t>
            </a:r>
            <a:r>
              <a:rPr dirty="0" sz="1500" spc="-125">
                <a:solidFill>
                  <a:srgbClr val="4D72BA"/>
                </a:solidFill>
                <a:latin typeface="Times New Roman"/>
                <a:cs typeface="Times New Roman"/>
              </a:rPr>
              <a:t> </a:t>
            </a:r>
            <a:r>
              <a:rPr dirty="0" sz="1600" spc="-25">
                <a:solidFill>
                  <a:srgbClr val="4D72BA"/>
                </a:solidFill>
                <a:latin typeface="Arial"/>
                <a:cs typeface="Arial"/>
              </a:rPr>
              <a:t>•</a:t>
            </a:r>
            <a:r>
              <a:rPr dirty="0" sz="1600" spc="-229">
                <a:solidFill>
                  <a:srgbClr val="4D72BA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D72BA"/>
                </a:solidFill>
                <a:latin typeface="Arial"/>
                <a:cs typeface="Arial"/>
              </a:rPr>
              <a:t>•</a:t>
            </a:r>
            <a:r>
              <a:rPr dirty="0" sz="1400" spc="20">
                <a:solidFill>
                  <a:srgbClr val="4D72BA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72BA"/>
                </a:solidFill>
                <a:latin typeface="Arial"/>
                <a:cs typeface="Arial"/>
              </a:rPr>
              <a:t>•</a:t>
            </a:r>
            <a:r>
              <a:rPr dirty="0" sz="1450" spc="70">
                <a:solidFill>
                  <a:srgbClr val="4D72BA"/>
                </a:solidFill>
                <a:latin typeface="Arial"/>
                <a:cs typeface="Arial"/>
              </a:rPr>
              <a:t> </a:t>
            </a:r>
            <a:r>
              <a:rPr dirty="0" sz="1600" spc="-50">
                <a:solidFill>
                  <a:srgbClr val="4D72BA"/>
                </a:solidFill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6716517" y="6243050"/>
            <a:ext cx="8636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5">
                <a:solidFill>
                  <a:srgbClr val="4D72BA"/>
                </a:solidFill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6603913" y="5940307"/>
            <a:ext cx="399415" cy="63754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4000" spc="-405">
                <a:solidFill>
                  <a:srgbClr val="4D72BA"/>
                </a:solidFill>
                <a:latin typeface="Times New Roman"/>
                <a:cs typeface="Times New Roman"/>
              </a:rPr>
              <a:t>.</a:t>
            </a:r>
            <a:r>
              <a:rPr dirty="0" sz="4000" spc="150">
                <a:solidFill>
                  <a:srgbClr val="4D72BA"/>
                </a:solidFill>
                <a:latin typeface="Times New Roman"/>
                <a:cs typeface="Times New Roman"/>
              </a:rPr>
              <a:t>.</a:t>
            </a:r>
            <a:r>
              <a:rPr dirty="0" sz="3650" spc="-170">
                <a:solidFill>
                  <a:srgbClr val="4D72BA"/>
                </a:solidFill>
                <a:latin typeface="Times New Roman"/>
                <a:cs typeface="Times New Roman"/>
              </a:rPr>
              <a:t>.</a:t>
            </a:r>
            <a:r>
              <a:rPr dirty="0" sz="3650" spc="-405">
                <a:solidFill>
                  <a:srgbClr val="4D72BA"/>
                </a:solidFill>
                <a:latin typeface="Times New Roman"/>
                <a:cs typeface="Times New Roman"/>
              </a:rPr>
              <a:t>.</a:t>
            </a:r>
            <a:endParaRPr sz="3650">
              <a:latin typeface="Times New Roman"/>
              <a:cs typeface="Times New Roman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6669467" y="6590407"/>
            <a:ext cx="58419" cy="224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00" spc="-200">
                <a:solidFill>
                  <a:srgbClr val="4D72BA"/>
                </a:solidFill>
                <a:latin typeface="Arial"/>
                <a:cs typeface="Arial"/>
              </a:rPr>
              <a:t>•</a:t>
            </a:r>
            <a:endParaRPr sz="130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7041041" y="5631191"/>
            <a:ext cx="6350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380">
                <a:solidFill>
                  <a:srgbClr val="4D72BA"/>
                </a:solidFill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7613394" y="6246235"/>
            <a:ext cx="61594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 spc="-225">
                <a:solidFill>
                  <a:srgbClr val="4D72BA"/>
                </a:solidFill>
                <a:latin typeface="Arial"/>
                <a:cs typeface="Arial"/>
              </a:rPr>
              <a:t>•</a:t>
            </a:r>
            <a:endParaRPr sz="145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7822369" y="5988108"/>
            <a:ext cx="65405" cy="270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00" spc="-250">
                <a:solidFill>
                  <a:srgbClr val="4D72BA"/>
                </a:solidFill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5958936" y="7109847"/>
            <a:ext cx="190500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20">
                <a:solidFill>
                  <a:srgbClr val="939393"/>
                </a:solidFill>
                <a:latin typeface="Times New Roman"/>
                <a:cs typeface="Times New Roman"/>
              </a:rPr>
              <a:t>0</a:t>
            </a:r>
            <a:r>
              <a:rPr dirty="0" sz="750" spc="-20">
                <a:solidFill>
                  <a:srgbClr val="BABABA"/>
                </a:solidFill>
                <a:latin typeface="Times New Roman"/>
                <a:cs typeface="Times New Roman"/>
              </a:rPr>
              <a:t>:$</a:t>
            </a:r>
            <a:r>
              <a:rPr dirty="0" sz="750" spc="-20">
                <a:solidFill>
                  <a:srgbClr val="808080"/>
                </a:solidFill>
                <a:latin typeface="Times New Roman"/>
                <a:cs typeface="Times New Roman"/>
              </a:rPr>
              <a:t>1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6293088" y="7095788"/>
            <a:ext cx="730250" cy="30035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10"/>
              </a:spcBef>
            </a:pPr>
            <a:r>
              <a:rPr dirty="0" sz="750" spc="-20">
                <a:solidFill>
                  <a:srgbClr val="A8A8A8"/>
                </a:solidFill>
                <a:latin typeface="Times New Roman"/>
                <a:cs typeface="Times New Roman"/>
              </a:rPr>
              <a:t>2:42</a:t>
            </a:r>
            <a:endParaRPr sz="7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30"/>
              </a:spcBef>
            </a:pPr>
            <a:r>
              <a:rPr dirty="0" sz="850">
                <a:solidFill>
                  <a:srgbClr val="939393"/>
                </a:solidFill>
                <a:latin typeface="Times New Roman"/>
                <a:cs typeface="Times New Roman"/>
              </a:rPr>
              <a:t>lluratloo</a:t>
            </a:r>
            <a:r>
              <a:rPr dirty="0" sz="850" spc="-30">
                <a:solidFill>
                  <a:srgbClr val="939393"/>
                </a:solidFill>
                <a:latin typeface="Times New Roman"/>
                <a:cs typeface="Times New Roman"/>
              </a:rPr>
              <a:t> </a:t>
            </a:r>
            <a:r>
              <a:rPr dirty="0" sz="850" spc="-35">
                <a:solidFill>
                  <a:srgbClr val="939393"/>
                </a:solidFill>
                <a:latin typeface="Times New Roman"/>
                <a:cs typeface="Times New Roman"/>
              </a:rPr>
              <a:t>(ho&lt;Jrs)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7173039" y="7109847"/>
            <a:ext cx="14160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solidFill>
                  <a:srgbClr val="939393"/>
                </a:solidFill>
                <a:latin typeface="Times New Roman"/>
                <a:cs typeface="Times New Roman"/>
              </a:rPr>
              <a:t>4</a:t>
            </a:r>
            <a:r>
              <a:rPr dirty="0" sz="750" spc="-25">
                <a:solidFill>
                  <a:srgbClr val="939393"/>
                </a:solidFill>
                <a:latin typeface="Times New Roman"/>
                <a:cs typeface="Times New Roman"/>
              </a:rPr>
              <a:t> </a:t>
            </a:r>
            <a:r>
              <a:rPr dirty="0" sz="750" spc="-50">
                <a:solidFill>
                  <a:srgbClr val="939393"/>
                </a:solidFill>
                <a:latin typeface="Times New Roman"/>
                <a:cs typeface="Times New Roman"/>
              </a:rPr>
              <a:t>3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4168616" y="7441270"/>
            <a:ext cx="468757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30">
                <a:solidFill>
                  <a:srgbClr val="525252"/>
                </a:solidFill>
                <a:latin typeface="Arial"/>
                <a:cs typeface="Arial"/>
              </a:rPr>
              <a:t>Fi</a:t>
            </a:r>
            <a:r>
              <a:rPr dirty="0" sz="850" spc="30">
                <a:solidFill>
                  <a:srgbClr val="232323"/>
                </a:solidFill>
                <a:latin typeface="Arial"/>
                <a:cs typeface="Arial"/>
              </a:rPr>
              <a:t>gu</a:t>
            </a:r>
            <a:r>
              <a:rPr dirty="0" sz="850" spc="30">
                <a:solidFill>
                  <a:srgbClr val="525252"/>
                </a:solidFill>
                <a:latin typeface="Arial"/>
                <a:cs typeface="Arial"/>
              </a:rPr>
              <a:t>re</a:t>
            </a:r>
            <a:r>
              <a:rPr dirty="0" sz="850" spc="85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525252"/>
                </a:solidFill>
                <a:latin typeface="Arial"/>
                <a:cs typeface="Arial"/>
              </a:rPr>
              <a:t>2</a:t>
            </a:r>
            <a:r>
              <a:rPr dirty="0" sz="850" spc="-65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525252"/>
                </a:solidFill>
                <a:latin typeface="Arial"/>
                <a:cs typeface="Arial"/>
              </a:rPr>
              <a:t>shows</a:t>
            </a:r>
            <a:r>
              <a:rPr dirty="0" sz="850" spc="-3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232323"/>
                </a:solidFill>
                <a:latin typeface="Arial"/>
                <a:cs typeface="Arial"/>
              </a:rPr>
              <a:t>th</a:t>
            </a:r>
            <a:r>
              <a:rPr dirty="0" sz="850" spc="30">
                <a:solidFill>
                  <a:srgbClr val="525252"/>
                </a:solidFill>
                <a:latin typeface="Arial"/>
                <a:cs typeface="Arial"/>
              </a:rPr>
              <a:t>e</a:t>
            </a:r>
            <a:r>
              <a:rPr dirty="0" sz="850" spc="20">
                <a:solidFill>
                  <a:srgbClr val="525252"/>
                </a:solidFill>
                <a:latin typeface="Arial"/>
                <a:cs typeface="Arial"/>
              </a:rPr>
              <a:t> e</a:t>
            </a:r>
            <a:r>
              <a:rPr dirty="0" sz="850" spc="20">
                <a:solidFill>
                  <a:srgbClr val="131313"/>
                </a:solidFill>
                <a:latin typeface="Arial"/>
                <a:cs typeface="Arial"/>
              </a:rPr>
              <a:t>ffi</a:t>
            </a:r>
            <a:r>
              <a:rPr dirty="0" sz="850" spc="20">
                <a:solidFill>
                  <a:srgbClr val="525252"/>
                </a:solidFill>
                <a:latin typeface="Arial"/>
                <a:cs typeface="Arial"/>
              </a:rPr>
              <a:t>cie</a:t>
            </a:r>
            <a:r>
              <a:rPr dirty="0" sz="850" spc="20">
                <a:solidFill>
                  <a:srgbClr val="232323"/>
                </a:solidFill>
                <a:latin typeface="Arial"/>
                <a:cs typeface="Arial"/>
              </a:rPr>
              <a:t>n</a:t>
            </a:r>
            <a:r>
              <a:rPr dirty="0" sz="850" spc="20">
                <a:solidFill>
                  <a:srgbClr val="525252"/>
                </a:solidFill>
                <a:latin typeface="Arial"/>
                <a:cs typeface="Arial"/>
              </a:rPr>
              <a:t>cy</a:t>
            </a:r>
            <a:r>
              <a:rPr dirty="0" sz="850" spc="3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363636"/>
                </a:solidFill>
                <a:latin typeface="Arial"/>
                <a:cs typeface="Arial"/>
              </a:rPr>
              <a:t>of</a:t>
            </a:r>
            <a:r>
              <a:rPr dirty="0" sz="850" spc="1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525252"/>
                </a:solidFill>
                <a:latin typeface="Arial"/>
                <a:cs typeface="Arial"/>
              </a:rPr>
              <a:t>the</a:t>
            </a:r>
            <a:r>
              <a:rPr dirty="0" sz="850" spc="-15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525252"/>
                </a:solidFill>
                <a:latin typeface="Arial"/>
                <a:cs typeface="Arial"/>
              </a:rPr>
              <a:t>u</a:t>
            </a:r>
            <a:r>
              <a:rPr dirty="0" sz="850" spc="30">
                <a:solidFill>
                  <a:srgbClr val="232323"/>
                </a:solidFill>
                <a:latin typeface="Arial"/>
                <a:cs typeface="Arial"/>
              </a:rPr>
              <a:t>ptak</a:t>
            </a:r>
            <a:r>
              <a:rPr dirty="0" sz="850" spc="30">
                <a:solidFill>
                  <a:srgbClr val="525252"/>
                </a:solidFill>
                <a:latin typeface="Arial"/>
                <a:cs typeface="Arial"/>
              </a:rPr>
              <a:t>e</a:t>
            </a:r>
            <a:r>
              <a:rPr dirty="0" sz="850" spc="-5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363636"/>
                </a:solidFill>
                <a:latin typeface="Arial"/>
                <a:cs typeface="Arial"/>
              </a:rPr>
              <a:t>of</a:t>
            </a:r>
            <a:r>
              <a:rPr dirty="0" sz="850" spc="45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363636"/>
                </a:solidFill>
                <a:latin typeface="Arial"/>
                <a:cs typeface="Arial"/>
              </a:rPr>
              <a:t>sevoflurane</a:t>
            </a:r>
            <a:r>
              <a:rPr dirty="0" sz="850" spc="-55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363636"/>
                </a:solidFill>
                <a:latin typeface="Arial"/>
                <a:cs typeface="Arial"/>
              </a:rPr>
              <a:t>versus</a:t>
            </a:r>
            <a:r>
              <a:rPr dirty="0" sz="850" spc="-95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525252"/>
                </a:solidFill>
                <a:latin typeface="Arial"/>
                <a:cs typeface="Arial"/>
              </a:rPr>
              <a:t>the</a:t>
            </a:r>
            <a:r>
              <a:rPr dirty="0" sz="850" spc="-65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232323"/>
                </a:solidFill>
                <a:latin typeface="Arial"/>
                <a:cs typeface="Arial"/>
              </a:rPr>
              <a:t>du</a:t>
            </a:r>
            <a:r>
              <a:rPr dirty="0" sz="850" spc="30">
                <a:solidFill>
                  <a:srgbClr val="525252"/>
                </a:solidFill>
                <a:latin typeface="Arial"/>
                <a:cs typeface="Arial"/>
              </a:rPr>
              <a:t>rati</a:t>
            </a:r>
            <a:r>
              <a:rPr dirty="0" sz="850" spc="30">
                <a:solidFill>
                  <a:srgbClr val="363636"/>
                </a:solidFill>
                <a:latin typeface="Arial"/>
                <a:cs typeface="Arial"/>
              </a:rPr>
              <a:t>on</a:t>
            </a:r>
            <a:r>
              <a:rPr dirty="0" sz="850" spc="2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363636"/>
                </a:solidFill>
                <a:latin typeface="Arial"/>
                <a:cs typeface="Arial"/>
              </a:rPr>
              <a:t>of</a:t>
            </a:r>
            <a:r>
              <a:rPr dirty="0" sz="850" spc="-5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525252"/>
                </a:solidFill>
                <a:latin typeface="Arial"/>
                <a:cs typeface="Arial"/>
              </a:rPr>
              <a:t>the</a:t>
            </a:r>
            <a:r>
              <a:rPr dirty="0" sz="850" spc="-10">
                <a:solidFill>
                  <a:srgbClr val="525252"/>
                </a:solidFill>
                <a:latin typeface="Arial"/>
                <a:cs typeface="Arial"/>
              </a:rPr>
              <a:t> s</a:t>
            </a:r>
            <a:r>
              <a:rPr dirty="0" sz="850" spc="-10">
                <a:solidFill>
                  <a:srgbClr val="232323"/>
                </a:solidFill>
                <a:latin typeface="Arial"/>
                <a:cs typeface="Arial"/>
              </a:rPr>
              <a:t>urg</a:t>
            </a:r>
            <a:r>
              <a:rPr dirty="0" sz="850" spc="-10">
                <a:solidFill>
                  <a:srgbClr val="525252"/>
                </a:solidFill>
                <a:latin typeface="Arial"/>
                <a:cs typeface="Arial"/>
              </a:rPr>
              <a:t>e</a:t>
            </a:r>
            <a:r>
              <a:rPr dirty="0" sz="850" spc="-10">
                <a:solidFill>
                  <a:srgbClr val="232323"/>
                </a:solidFill>
                <a:latin typeface="Arial"/>
                <a:cs typeface="Arial"/>
              </a:rPr>
              <a:t>ry</a:t>
            </a:r>
            <a:endParaRPr sz="850">
              <a:latin typeface="Arial"/>
              <a:cs typeface="Arial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7771787" y="7109847"/>
            <a:ext cx="19367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20">
                <a:solidFill>
                  <a:srgbClr val="939393"/>
                </a:solidFill>
                <a:latin typeface="Times New Roman"/>
                <a:cs typeface="Times New Roman"/>
              </a:rPr>
              <a:t>6:2S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9703161" y="5653498"/>
            <a:ext cx="349885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310">
                <a:solidFill>
                  <a:srgbClr val="939393"/>
                </a:solidFill>
                <a:latin typeface="Times New Roman"/>
                <a:cs typeface="Times New Roman"/>
              </a:rPr>
              <a:t>100.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10146856" y="5309328"/>
            <a:ext cx="2272030" cy="34290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 marL="12700" marR="5080" indent="24765">
              <a:lnSpc>
                <a:spcPts val="830"/>
              </a:lnSpc>
              <a:spcBef>
                <a:spcPts val="135"/>
              </a:spcBef>
            </a:pPr>
            <a:r>
              <a:rPr dirty="0" sz="700">
                <a:solidFill>
                  <a:srgbClr val="939393"/>
                </a:solidFill>
                <a:latin typeface="Arial"/>
                <a:cs typeface="Arial"/>
              </a:rPr>
              <a:t>Th</a:t>
            </a:r>
            <a:r>
              <a:rPr dirty="0" sz="700">
                <a:solidFill>
                  <a:srgbClr val="808080"/>
                </a:solidFill>
                <a:latin typeface="Arial"/>
                <a:cs typeface="Arial"/>
              </a:rPr>
              <a:t>e</a:t>
            </a:r>
            <a:r>
              <a:rPr dirty="0" sz="700">
                <a:solidFill>
                  <a:srgbClr val="939393"/>
                </a:solidFill>
                <a:latin typeface="Arial"/>
                <a:cs typeface="Arial"/>
              </a:rPr>
              <a:t>e</a:t>
            </a:r>
            <a:r>
              <a:rPr dirty="0" sz="700">
                <a:solidFill>
                  <a:srgbClr val="808080"/>
                </a:solidFill>
                <a:latin typeface="Arial"/>
                <a:cs typeface="Arial"/>
              </a:rPr>
              <a:t>fficiency</a:t>
            </a:r>
            <a:r>
              <a:rPr dirty="0" sz="700" spc="165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939393"/>
                </a:solidFill>
                <a:latin typeface="Arial"/>
                <a:cs typeface="Arial"/>
              </a:rPr>
              <a:t>of</a:t>
            </a:r>
            <a:r>
              <a:rPr dirty="0" sz="700" spc="225">
                <a:solidFill>
                  <a:srgbClr val="93939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6D6D6D"/>
                </a:solidFill>
                <a:latin typeface="Arial"/>
                <a:cs typeface="Arial"/>
              </a:rPr>
              <a:t>the</a:t>
            </a:r>
            <a:r>
              <a:rPr dirty="0" sz="700" spc="55">
                <a:solidFill>
                  <a:srgbClr val="6D6D6D"/>
                </a:solidFill>
                <a:latin typeface="Arial"/>
                <a:cs typeface="Arial"/>
              </a:rPr>
              <a:t> </a:t>
            </a:r>
            <a:r>
              <a:rPr dirty="0" sz="700" spc="55">
                <a:solidFill>
                  <a:srgbClr val="939393"/>
                </a:solidFill>
                <a:latin typeface="Arial"/>
                <a:cs typeface="Arial"/>
              </a:rPr>
              <a:t>uptake</a:t>
            </a:r>
            <a:r>
              <a:rPr dirty="0" sz="700" spc="55">
                <a:solidFill>
                  <a:srgbClr val="808080"/>
                </a:solidFill>
                <a:latin typeface="Arial"/>
                <a:cs typeface="Arial"/>
              </a:rPr>
              <a:t>of</a:t>
            </a:r>
            <a:r>
              <a:rPr dirty="0" sz="700" spc="105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808080"/>
                </a:solidFill>
                <a:latin typeface="Arial"/>
                <a:cs typeface="Arial"/>
              </a:rPr>
              <a:t>sevoflurane</a:t>
            </a:r>
            <a:r>
              <a:rPr dirty="0" sz="700" spc="195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808080"/>
                </a:solidFill>
                <a:latin typeface="Arial"/>
                <a:cs typeface="Arial"/>
              </a:rPr>
              <a:t>versus</a:t>
            </a:r>
            <a:r>
              <a:rPr dirty="0" sz="700" spc="30">
                <a:solidFill>
                  <a:srgbClr val="808080"/>
                </a:solidFill>
                <a:latin typeface="Arial"/>
                <a:cs typeface="Arial"/>
              </a:rPr>
              <a:t> lowest</a:t>
            </a:r>
            <a:r>
              <a:rPr dirty="0" sz="700" spc="-7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 spc="60">
                <a:solidFill>
                  <a:srgbClr val="939393"/>
                </a:solidFill>
                <a:latin typeface="Arial"/>
                <a:cs typeface="Arial"/>
              </a:rPr>
              <a:t>freshgas</a:t>
            </a:r>
            <a:r>
              <a:rPr dirty="0" sz="700" spc="-65">
                <a:solidFill>
                  <a:srgbClr val="939393"/>
                </a:solidFill>
                <a:latin typeface="Arial"/>
                <a:cs typeface="Arial"/>
              </a:rPr>
              <a:t> </a:t>
            </a:r>
            <a:r>
              <a:rPr dirty="0" sz="700" spc="30">
                <a:solidFill>
                  <a:srgbClr val="808080"/>
                </a:solidFill>
                <a:latin typeface="Arial"/>
                <a:cs typeface="Arial"/>
              </a:rPr>
              <a:t>flow</a:t>
            </a:r>
            <a:r>
              <a:rPr dirty="0" sz="700" spc="-55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 spc="30">
                <a:solidFill>
                  <a:srgbClr val="6D6D6D"/>
                </a:solidFill>
                <a:latin typeface="Arial"/>
                <a:cs typeface="Arial"/>
              </a:rPr>
              <a:t>used</a:t>
            </a:r>
            <a:r>
              <a:rPr dirty="0" sz="700" spc="-90">
                <a:solidFill>
                  <a:srgbClr val="6D6D6D"/>
                </a:solidFill>
                <a:latin typeface="Arial"/>
                <a:cs typeface="Arial"/>
              </a:rPr>
              <a:t> </a:t>
            </a:r>
            <a:r>
              <a:rPr dirty="0" sz="700" spc="30">
                <a:solidFill>
                  <a:srgbClr val="808080"/>
                </a:solidFill>
                <a:latin typeface="Arial"/>
                <a:cs typeface="Arial"/>
              </a:rPr>
              <a:t>of</a:t>
            </a:r>
            <a:r>
              <a:rPr dirty="0" sz="70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 spc="20">
                <a:solidFill>
                  <a:srgbClr val="808080"/>
                </a:solidFill>
                <a:latin typeface="Arial"/>
                <a:cs typeface="Arial"/>
              </a:rPr>
              <a:t>sevoflurane</a:t>
            </a:r>
            <a:r>
              <a:rPr dirty="0" sz="700" spc="15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 spc="30">
                <a:solidFill>
                  <a:srgbClr val="808080"/>
                </a:solidFill>
                <a:latin typeface="Arial"/>
                <a:cs typeface="Arial"/>
              </a:rPr>
              <a:t>al</a:t>
            </a:r>
            <a:r>
              <a:rPr dirty="0" sz="700" spc="10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 spc="30">
                <a:solidFill>
                  <a:srgbClr val="808080"/>
                </a:solidFill>
                <a:latin typeface="Arial"/>
                <a:cs typeface="Arial"/>
              </a:rPr>
              <a:t>the</a:t>
            </a:r>
            <a:r>
              <a:rPr dirty="0" sz="700" spc="1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 spc="-25">
                <a:solidFill>
                  <a:srgbClr val="808080"/>
                </a:solidFill>
                <a:latin typeface="Arial"/>
                <a:cs typeface="Arial"/>
              </a:rPr>
              <a:t>RBH</a:t>
            </a:r>
            <a:r>
              <a:rPr dirty="0" sz="700" spc="55">
                <a:solidFill>
                  <a:srgbClr val="808080"/>
                </a:solidFill>
                <a:latin typeface="Arial"/>
                <a:cs typeface="Arial"/>
              </a:rPr>
              <a:t> March</a:t>
            </a:r>
            <a:r>
              <a:rPr dirty="0" sz="700" spc="-8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808080"/>
                </a:solidFill>
                <a:latin typeface="Arial"/>
                <a:cs typeface="Arial"/>
              </a:rPr>
              <a:t>2022</a:t>
            </a:r>
            <a:endParaRPr sz="700">
              <a:latin typeface="Arial"/>
              <a:cs typeface="Arial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11071307" y="6520298"/>
            <a:ext cx="386080" cy="2628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35915" algn="l"/>
              </a:tabLst>
            </a:pPr>
            <a:r>
              <a:rPr dirty="0" sz="1550" spc="-330" b="1">
                <a:solidFill>
                  <a:srgbClr val="4D72BA"/>
                </a:solidFill>
                <a:latin typeface="Arial"/>
                <a:cs typeface="Arial"/>
              </a:rPr>
              <a:t>a</a:t>
            </a:r>
            <a:r>
              <a:rPr dirty="0" sz="1550" b="1">
                <a:solidFill>
                  <a:srgbClr val="4D72BA"/>
                </a:solidFill>
                <a:latin typeface="Arial"/>
                <a:cs typeface="Arial"/>
              </a:rPr>
              <a:t>	</a:t>
            </a:r>
            <a:r>
              <a:rPr dirty="0" sz="1550" spc="-95">
                <a:solidFill>
                  <a:srgbClr val="4D72BA"/>
                </a:solidFill>
                <a:latin typeface="Arial"/>
                <a:cs typeface="Arial"/>
              </a:rPr>
              <a:t>:</a:t>
            </a:r>
            <a:endParaRPr sz="1550">
              <a:latin typeface="Arial"/>
              <a:cs typeface="Arial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12071173" y="6635019"/>
            <a:ext cx="6794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60">
                <a:solidFill>
                  <a:srgbClr val="4D72BA"/>
                </a:solidFill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12413636" y="7074793"/>
            <a:ext cx="56515" cy="3086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850" spc="-114">
                <a:solidFill>
                  <a:srgbClr val="A8A8A8"/>
                </a:solidFill>
                <a:latin typeface="Arial"/>
                <a:cs typeface="Arial"/>
              </a:rPr>
              <a:t>'</a:t>
            </a:r>
            <a:endParaRPr sz="1850">
              <a:latin typeface="Arial"/>
              <a:cs typeface="Arial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10212449" y="7128967"/>
            <a:ext cx="2145665" cy="2787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464184">
              <a:lnSpc>
                <a:spcPts val="575"/>
              </a:lnSpc>
              <a:spcBef>
                <a:spcPts val="100"/>
              </a:spcBef>
            </a:pPr>
            <a:r>
              <a:rPr dirty="0" sz="600" spc="-25">
                <a:solidFill>
                  <a:srgbClr val="A8A8A8"/>
                </a:solidFill>
                <a:latin typeface="Arial"/>
                <a:cs typeface="Arial"/>
              </a:rPr>
              <a:t>$.3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1415"/>
              </a:lnSpc>
            </a:pPr>
            <a:r>
              <a:rPr dirty="0" sz="850">
                <a:solidFill>
                  <a:srgbClr val="939393"/>
                </a:solidFill>
                <a:latin typeface="Arial"/>
                <a:cs typeface="Arial"/>
              </a:rPr>
              <a:t>lowest</a:t>
            </a:r>
            <a:r>
              <a:rPr dirty="0" sz="850" spc="-65">
                <a:solidFill>
                  <a:srgbClr val="93939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808080"/>
                </a:solidFill>
                <a:latin typeface="Arial"/>
                <a:cs typeface="Arial"/>
              </a:rPr>
              <a:t>fre#I</a:t>
            </a:r>
            <a:r>
              <a:rPr dirty="0" sz="800" spc="-8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850" spc="-30">
                <a:solidFill>
                  <a:srgbClr val="808080"/>
                </a:solidFill>
                <a:latin typeface="Arial"/>
                <a:cs typeface="Arial"/>
              </a:rPr>
              <a:t>gas</a:t>
            </a:r>
            <a:r>
              <a:rPr dirty="0" sz="850" spc="25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1300" spc="-130">
                <a:solidFill>
                  <a:srgbClr val="939393"/>
                </a:solidFill>
                <a:latin typeface="Times New Roman"/>
                <a:cs typeface="Times New Roman"/>
              </a:rPr>
              <a:t>now</a:t>
            </a:r>
            <a:r>
              <a:rPr dirty="0" sz="850" spc="-130">
                <a:solidFill>
                  <a:srgbClr val="939393"/>
                </a:solidFill>
                <a:latin typeface="Arial"/>
                <a:cs typeface="Arial"/>
              </a:rPr>
              <a:t>used</a:t>
            </a:r>
            <a:r>
              <a:rPr dirty="0" sz="850" spc="-70">
                <a:solidFill>
                  <a:srgbClr val="939393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939393"/>
                </a:solidFill>
                <a:latin typeface="Arial"/>
                <a:cs typeface="Arial"/>
              </a:rPr>
              <a:t>of</a:t>
            </a:r>
            <a:r>
              <a:rPr dirty="0" sz="850" spc="-80">
                <a:solidFill>
                  <a:srgbClr val="939393"/>
                </a:solidFill>
                <a:latin typeface="Arial"/>
                <a:cs typeface="Arial"/>
              </a:rPr>
              <a:t> </a:t>
            </a:r>
            <a:r>
              <a:rPr dirty="0" sz="850" spc="-30">
                <a:solidFill>
                  <a:srgbClr val="939393"/>
                </a:solidFill>
                <a:latin typeface="Arial"/>
                <a:cs typeface="Arial"/>
              </a:rPr>
              <a:t>sevoflurane</a:t>
            </a:r>
            <a:r>
              <a:rPr dirty="0" sz="850" spc="-30">
                <a:solidFill>
                  <a:srgbClr val="A8A8A8"/>
                </a:solidFill>
                <a:latin typeface="Arial"/>
                <a:cs typeface="Arial"/>
              </a:rPr>
              <a:t>(L/min}</a:t>
            </a:r>
            <a:endParaRPr sz="850">
              <a:latin typeface="Arial"/>
              <a:cs typeface="Arial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9121526" y="7450832"/>
            <a:ext cx="368935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Ftg</a:t>
            </a:r>
            <a:r>
              <a:rPr dirty="0" sz="700">
                <a:solidFill>
                  <a:srgbClr val="6D6D6D"/>
                </a:solidFill>
                <a:latin typeface="Arial"/>
                <a:cs typeface="Arial"/>
              </a:rPr>
              <a:t>u</a:t>
            </a:r>
            <a:r>
              <a:rPr dirty="0" sz="700">
                <a:solidFill>
                  <a:srgbClr val="131313"/>
                </a:solidFill>
                <a:latin typeface="Arial"/>
                <a:cs typeface="Arial"/>
              </a:rPr>
              <a:t>r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e</a:t>
            </a:r>
            <a:r>
              <a:rPr dirty="0" sz="700" spc="26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3</a:t>
            </a:r>
            <a:r>
              <a:rPr dirty="0" sz="700" spc="105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shows</a:t>
            </a:r>
            <a:r>
              <a:rPr dirty="0" sz="700" spc="6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t</a:t>
            </a:r>
            <a:r>
              <a:rPr dirty="0" sz="700">
                <a:solidFill>
                  <a:srgbClr val="232323"/>
                </a:solidFill>
                <a:latin typeface="Arial"/>
                <a:cs typeface="Arial"/>
              </a:rPr>
              <a:t>h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e</a:t>
            </a:r>
            <a:r>
              <a:rPr dirty="0" sz="700" spc="265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effic</a:t>
            </a:r>
            <a:r>
              <a:rPr dirty="0" sz="700">
                <a:solidFill>
                  <a:srgbClr val="131313"/>
                </a:solidFill>
                <a:latin typeface="Arial"/>
                <a:cs typeface="Arial"/>
              </a:rPr>
              <a:t>i</a:t>
            </a:r>
            <a:r>
              <a:rPr dirty="0" sz="700">
                <a:solidFill>
                  <a:srgbClr val="363636"/>
                </a:solidFill>
                <a:latin typeface="Arial"/>
                <a:cs typeface="Arial"/>
              </a:rPr>
              <a:t>en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cy</a:t>
            </a:r>
            <a:r>
              <a:rPr dirty="0" sz="700" spc="21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o</a:t>
            </a:r>
            <a:r>
              <a:rPr dirty="0" sz="700">
                <a:solidFill>
                  <a:srgbClr val="232323"/>
                </a:solidFill>
                <a:latin typeface="Arial"/>
                <a:cs typeface="Arial"/>
              </a:rPr>
              <a:t>f</a:t>
            </a:r>
            <a:r>
              <a:rPr dirty="0" sz="700" spc="4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up</a:t>
            </a:r>
            <a:r>
              <a:rPr dirty="0" sz="700" spc="95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uptake</a:t>
            </a:r>
            <a:r>
              <a:rPr dirty="0" sz="700" spc="1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of</a:t>
            </a:r>
            <a:r>
              <a:rPr dirty="0" sz="700" spc="9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363636"/>
                </a:solidFill>
                <a:latin typeface="Arial"/>
                <a:cs typeface="Arial"/>
              </a:rPr>
              <a:t>sevoflurane</a:t>
            </a:r>
            <a:r>
              <a:rPr dirty="0" sz="700" spc="1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versus</a:t>
            </a:r>
            <a:r>
              <a:rPr dirty="0" sz="700" spc="-15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lowesi</a:t>
            </a:r>
            <a:r>
              <a:rPr dirty="0" sz="700" spc="2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232323"/>
                </a:solidFill>
                <a:latin typeface="Arial"/>
                <a:cs typeface="Arial"/>
              </a:rPr>
              <a:t>f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r</a:t>
            </a:r>
            <a:r>
              <a:rPr dirty="0" sz="700">
                <a:solidFill>
                  <a:srgbClr val="363636"/>
                </a:solidFill>
                <a:latin typeface="Arial"/>
                <a:cs typeface="Arial"/>
              </a:rPr>
              <a:t>e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sh</a:t>
            </a:r>
            <a:r>
              <a:rPr dirty="0" sz="700" spc="325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gas</a:t>
            </a:r>
            <a:r>
              <a:rPr dirty="0" sz="700" spc="33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525252"/>
                </a:solidFill>
                <a:latin typeface="Arial"/>
                <a:cs typeface="Arial"/>
              </a:rPr>
              <a:t>flow</a:t>
            </a:r>
            <a:endParaRPr sz="700">
              <a:latin typeface="Arial"/>
              <a:cs typeface="Arial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14359700" y="5392184"/>
            <a:ext cx="149225" cy="2857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700" spc="30">
                <a:solidFill>
                  <a:srgbClr val="939393"/>
                </a:solidFill>
                <a:latin typeface="Times New Roman"/>
                <a:cs typeface="Times New Roman"/>
              </a:rPr>
              <a:t>,.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14312239" y="5930746"/>
            <a:ext cx="173355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solidFill>
                  <a:srgbClr val="939393"/>
                </a:solidFill>
                <a:latin typeface="Times New Roman"/>
                <a:cs typeface="Times New Roman"/>
              </a:rPr>
              <a:t>22</a:t>
            </a:r>
            <a:r>
              <a:rPr dirty="0" sz="700" spc="-75">
                <a:solidFill>
                  <a:srgbClr val="939393"/>
                </a:solidFill>
                <a:latin typeface="Times New Roman"/>
                <a:cs typeface="Times New Roman"/>
              </a:rPr>
              <a:t> </a:t>
            </a:r>
            <a:r>
              <a:rPr dirty="0" sz="700" spc="-50">
                <a:solidFill>
                  <a:srgbClr val="808080"/>
                </a:solidFill>
                <a:latin typeface="Times New Roman"/>
                <a:cs typeface="Times New Roman"/>
              </a:rPr>
              <a:t>5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14380680" y="7109847"/>
            <a:ext cx="336550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47008" sz="975" spc="-15">
                <a:solidFill>
                  <a:srgbClr val="A8A8A8"/>
                </a:solidFill>
                <a:latin typeface="Arial"/>
                <a:cs typeface="Arial"/>
              </a:rPr>
              <a:t>0</a:t>
            </a:r>
            <a:r>
              <a:rPr dirty="0" sz="750" spc="-10">
                <a:solidFill>
                  <a:srgbClr val="939393"/>
                </a:solidFill>
                <a:latin typeface="Times New Roman"/>
                <a:cs typeface="Times New Roman"/>
              </a:rPr>
              <a:t>23:00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14700998" y="5312515"/>
            <a:ext cx="2247265" cy="244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890"/>
              </a:lnSpc>
              <a:spcBef>
                <a:spcPts val="100"/>
              </a:spcBef>
            </a:pPr>
            <a:r>
              <a:rPr dirty="0" sz="700" spc="90">
                <a:solidFill>
                  <a:srgbClr val="808080"/>
                </a:solidFill>
                <a:latin typeface="Arial"/>
                <a:cs typeface="Arial"/>
              </a:rPr>
              <a:t>C02eof</a:t>
            </a:r>
            <a:r>
              <a:rPr dirty="0" sz="700" spc="-1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 spc="20">
                <a:solidFill>
                  <a:srgbClr val="808080"/>
                </a:solidFill>
                <a:latin typeface="Arial"/>
                <a:cs typeface="Arial"/>
              </a:rPr>
              <a:t>emiss</a:t>
            </a:r>
            <a:r>
              <a:rPr dirty="0" sz="700" spc="20">
                <a:solidFill>
                  <a:srgbClr val="525252"/>
                </a:solidFill>
                <a:latin typeface="Arial"/>
                <a:cs typeface="Arial"/>
              </a:rPr>
              <a:t>i</a:t>
            </a:r>
            <a:r>
              <a:rPr dirty="0" sz="700" spc="20">
                <a:solidFill>
                  <a:srgbClr val="808080"/>
                </a:solidFill>
                <a:latin typeface="Arial"/>
                <a:cs typeface="Arial"/>
              </a:rPr>
              <a:t>ons</a:t>
            </a:r>
            <a:r>
              <a:rPr dirty="0" sz="700" spc="65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 spc="30">
                <a:solidFill>
                  <a:srgbClr val="939393"/>
                </a:solidFill>
                <a:latin typeface="Arial"/>
                <a:cs typeface="Arial"/>
              </a:rPr>
              <a:t>of</a:t>
            </a:r>
            <a:r>
              <a:rPr dirty="0" sz="700" spc="45">
                <a:solidFill>
                  <a:srgbClr val="939393"/>
                </a:solidFill>
                <a:latin typeface="Arial"/>
                <a:cs typeface="Arial"/>
              </a:rPr>
              <a:t> </a:t>
            </a:r>
            <a:r>
              <a:rPr dirty="0" sz="700" spc="20">
                <a:solidFill>
                  <a:srgbClr val="808080"/>
                </a:solidFill>
                <a:latin typeface="Arial"/>
                <a:cs typeface="Arial"/>
              </a:rPr>
              <a:t>sevoflurane</a:t>
            </a:r>
            <a:r>
              <a:rPr dirty="0" sz="700" spc="-6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 spc="30">
                <a:solidFill>
                  <a:srgbClr val="808080"/>
                </a:solidFill>
                <a:latin typeface="Arial"/>
                <a:cs typeface="Arial"/>
              </a:rPr>
              <a:t>versos</a:t>
            </a:r>
            <a:r>
              <a:rPr dirty="0" sz="700" spc="-5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 spc="30">
                <a:solidFill>
                  <a:srgbClr val="808080"/>
                </a:solidFill>
                <a:latin typeface="Arial"/>
                <a:cs typeface="Arial"/>
              </a:rPr>
              <a:t>duration</a:t>
            </a:r>
            <a:r>
              <a:rPr dirty="0" sz="700" spc="-7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50" spc="-25">
                <a:solidFill>
                  <a:srgbClr val="939393"/>
                </a:solidFill>
                <a:latin typeface="Times New Roman"/>
                <a:cs typeface="Times New Roman"/>
              </a:rPr>
              <a:t>oi</a:t>
            </a:r>
            <a:endParaRPr sz="750">
              <a:latin typeface="Times New Roman"/>
              <a:cs typeface="Times New Roman"/>
            </a:endParaRPr>
          </a:p>
          <a:p>
            <a:pPr algn="ctr" marL="10160">
              <a:lnSpc>
                <a:spcPts val="830"/>
              </a:lnSpc>
            </a:pPr>
            <a:r>
              <a:rPr dirty="0" sz="700" spc="30">
                <a:solidFill>
                  <a:srgbClr val="808080"/>
                </a:solidFill>
                <a:latin typeface="Arial"/>
                <a:cs typeface="Arial"/>
              </a:rPr>
              <a:t>surgery</a:t>
            </a:r>
            <a:r>
              <a:rPr dirty="0" sz="700" spc="-35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 spc="30">
                <a:solidFill>
                  <a:srgbClr val="808080"/>
                </a:solidFill>
                <a:latin typeface="Arial"/>
                <a:cs typeface="Arial"/>
              </a:rPr>
              <a:t>at</a:t>
            </a:r>
            <a:r>
              <a:rPr dirty="0" sz="700" spc="25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 spc="30">
                <a:solidFill>
                  <a:srgbClr val="808080"/>
                </a:solidFill>
                <a:latin typeface="Arial"/>
                <a:cs typeface="Arial"/>
              </a:rPr>
              <a:t>the</a:t>
            </a:r>
            <a:r>
              <a:rPr dirty="0" sz="700" spc="-1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 spc="30">
                <a:solidFill>
                  <a:srgbClr val="6D6D6D"/>
                </a:solidFill>
                <a:latin typeface="Arial"/>
                <a:cs typeface="Arial"/>
              </a:rPr>
              <a:t>RBH</a:t>
            </a:r>
            <a:r>
              <a:rPr dirty="0" sz="700" spc="10">
                <a:solidFill>
                  <a:srgbClr val="6D6D6D"/>
                </a:solidFill>
                <a:latin typeface="Arial"/>
                <a:cs typeface="Arial"/>
              </a:rPr>
              <a:t> </a:t>
            </a:r>
            <a:r>
              <a:rPr dirty="0" sz="700" spc="30">
                <a:solidFill>
                  <a:srgbClr val="808080"/>
                </a:solidFill>
                <a:latin typeface="Arial"/>
                <a:cs typeface="Arial"/>
              </a:rPr>
              <a:t>March</a:t>
            </a:r>
            <a:r>
              <a:rPr dirty="0" sz="700" spc="-8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939393"/>
                </a:solidFill>
                <a:latin typeface="Arial"/>
                <a:cs typeface="Arial"/>
              </a:rPr>
              <a:t>2022</a:t>
            </a:r>
            <a:endParaRPr sz="700">
              <a:latin typeface="Arial"/>
              <a:cs typeface="Arial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15048827" y="5710861"/>
            <a:ext cx="9842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 spc="65">
                <a:solidFill>
                  <a:srgbClr val="4D72BA"/>
                </a:solidFill>
                <a:latin typeface="Arial"/>
                <a:cs typeface="Arial"/>
              </a:rPr>
              <a:t>•</a:t>
            </a:r>
            <a:endParaRPr sz="1450">
              <a:latin typeface="Arial"/>
              <a:cs typeface="Arial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15841383" y="5937120"/>
            <a:ext cx="9588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60">
                <a:solidFill>
                  <a:srgbClr val="4D72BA"/>
                </a:solidFill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58" name="object 58" descr=""/>
          <p:cNvSpPr txBox="1"/>
          <p:nvPr/>
        </p:nvSpPr>
        <p:spPr>
          <a:xfrm>
            <a:off x="16173704" y="6303597"/>
            <a:ext cx="106045" cy="270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00" spc="70">
                <a:solidFill>
                  <a:srgbClr val="4D72BA"/>
                </a:solidFill>
                <a:latin typeface="Times New Roman"/>
                <a:cs typeface="Times New Roman"/>
              </a:rPr>
              <a:t>•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9" name="object 59" descr=""/>
          <p:cNvSpPr txBox="1"/>
          <p:nvPr/>
        </p:nvSpPr>
        <p:spPr>
          <a:xfrm>
            <a:off x="17033138" y="6188874"/>
            <a:ext cx="106045" cy="270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00" spc="70">
                <a:solidFill>
                  <a:srgbClr val="4D72BA"/>
                </a:solidFill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</p:txBody>
      </p:sp>
      <p:sp>
        <p:nvSpPr>
          <p:cNvPr id="60" name="object 60" descr=""/>
          <p:cNvSpPr txBox="1"/>
          <p:nvPr/>
        </p:nvSpPr>
        <p:spPr>
          <a:xfrm>
            <a:off x="15102992" y="7109847"/>
            <a:ext cx="18986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20">
                <a:solidFill>
                  <a:srgbClr val="939393"/>
                </a:solidFill>
                <a:latin typeface="Times New Roman"/>
                <a:cs typeface="Times New Roman"/>
              </a:rPr>
              <a:t>O:Sl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61" name="object 61" descr=""/>
          <p:cNvSpPr txBox="1"/>
          <p:nvPr/>
        </p:nvSpPr>
        <p:spPr>
          <a:xfrm>
            <a:off x="16355173" y="7109847"/>
            <a:ext cx="14414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25">
                <a:solidFill>
                  <a:srgbClr val="939393"/>
                </a:solidFill>
                <a:latin typeface="Times New Roman"/>
                <a:cs typeface="Times New Roman"/>
              </a:rPr>
              <a:t>4:n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62" name="object 62" descr=""/>
          <p:cNvSpPr txBox="1"/>
          <p:nvPr/>
        </p:nvSpPr>
        <p:spPr>
          <a:xfrm>
            <a:off x="15462174" y="7072289"/>
            <a:ext cx="728345" cy="320040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algn="ctr" marL="5715">
              <a:lnSpc>
                <a:spcPct val="100000"/>
              </a:lnSpc>
              <a:spcBef>
                <a:spcPts val="395"/>
              </a:spcBef>
            </a:pPr>
            <a:r>
              <a:rPr dirty="0" sz="750" spc="-20">
                <a:solidFill>
                  <a:srgbClr val="939393"/>
                </a:solidFill>
                <a:latin typeface="Times New Roman"/>
                <a:cs typeface="Times New Roman"/>
              </a:rPr>
              <a:t>2:42</a:t>
            </a:r>
            <a:endParaRPr sz="7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80"/>
              </a:spcBef>
            </a:pPr>
            <a:r>
              <a:rPr dirty="0" sz="700" spc="-10">
                <a:solidFill>
                  <a:srgbClr val="808080"/>
                </a:solidFill>
                <a:latin typeface="Arial"/>
                <a:cs typeface="Arial"/>
              </a:rPr>
              <a:t>Duration</a:t>
            </a:r>
            <a:r>
              <a:rPr dirty="0" sz="700" spc="-10">
                <a:solidFill>
                  <a:srgbClr val="A8A8A8"/>
                </a:solidFill>
                <a:latin typeface="Arial"/>
                <a:cs typeface="Arial"/>
              </a:rPr>
              <a:t>.{hours)</a:t>
            </a:r>
            <a:endParaRPr sz="700">
              <a:latin typeface="Arial"/>
              <a:cs typeface="Arial"/>
            </a:endParaRPr>
          </a:p>
        </p:txBody>
      </p:sp>
      <p:sp>
        <p:nvSpPr>
          <p:cNvPr id="63" name="object 63" descr=""/>
          <p:cNvSpPr txBox="1"/>
          <p:nvPr/>
        </p:nvSpPr>
        <p:spPr>
          <a:xfrm>
            <a:off x="13905915" y="7438084"/>
            <a:ext cx="341757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30">
                <a:solidFill>
                  <a:srgbClr val="232323"/>
                </a:solidFill>
                <a:latin typeface="Arial"/>
                <a:cs typeface="Arial"/>
              </a:rPr>
              <a:t>Fi</a:t>
            </a:r>
            <a:r>
              <a:rPr dirty="0" sz="700" spc="30">
                <a:solidFill>
                  <a:srgbClr val="525252"/>
                </a:solidFill>
                <a:latin typeface="Arial"/>
                <a:cs typeface="Arial"/>
              </a:rPr>
              <a:t>gu</a:t>
            </a:r>
            <a:r>
              <a:rPr dirty="0" sz="700" spc="30">
                <a:solidFill>
                  <a:srgbClr val="363636"/>
                </a:solidFill>
                <a:latin typeface="Arial"/>
                <a:cs typeface="Arial"/>
              </a:rPr>
              <a:t>r</a:t>
            </a:r>
            <a:r>
              <a:rPr dirty="0" sz="700" spc="30">
                <a:solidFill>
                  <a:srgbClr val="525252"/>
                </a:solidFill>
                <a:latin typeface="Arial"/>
                <a:cs typeface="Arial"/>
              </a:rPr>
              <a:t>e</a:t>
            </a:r>
            <a:r>
              <a:rPr dirty="0" sz="700" spc="2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700" spc="30">
                <a:solidFill>
                  <a:srgbClr val="525252"/>
                </a:solidFill>
                <a:latin typeface="Arial"/>
                <a:cs typeface="Arial"/>
              </a:rPr>
              <a:t>4</a:t>
            </a:r>
            <a:r>
              <a:rPr dirty="0" sz="700" spc="-25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700" spc="55">
                <a:solidFill>
                  <a:srgbClr val="525252"/>
                </a:solidFill>
                <a:latin typeface="Arial"/>
                <a:cs typeface="Arial"/>
              </a:rPr>
              <a:t>shows</a:t>
            </a:r>
            <a:r>
              <a:rPr dirty="0" sz="700" spc="-12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800" spc="30">
                <a:solidFill>
                  <a:srgbClr val="6D6D6D"/>
                </a:solidFill>
                <a:latin typeface="Times New Roman"/>
                <a:cs typeface="Times New Roman"/>
              </a:rPr>
              <a:t>the</a:t>
            </a:r>
            <a:r>
              <a:rPr dirty="0" sz="800" spc="-55">
                <a:solidFill>
                  <a:srgbClr val="6D6D6D"/>
                </a:solidFill>
                <a:latin typeface="Times New Roman"/>
                <a:cs typeface="Times New Roman"/>
              </a:rPr>
              <a:t> </a:t>
            </a:r>
            <a:r>
              <a:rPr dirty="0" sz="700" spc="55">
                <a:solidFill>
                  <a:srgbClr val="525252"/>
                </a:solidFill>
                <a:latin typeface="Arial"/>
                <a:cs typeface="Arial"/>
              </a:rPr>
              <a:t>C02e</a:t>
            </a:r>
            <a:r>
              <a:rPr dirty="0" sz="700" spc="-8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700" spc="30">
                <a:solidFill>
                  <a:srgbClr val="525252"/>
                </a:solidFill>
                <a:latin typeface="Arial"/>
                <a:cs typeface="Arial"/>
              </a:rPr>
              <a:t>o</a:t>
            </a:r>
            <a:r>
              <a:rPr dirty="0" sz="700" spc="30">
                <a:solidFill>
                  <a:srgbClr val="232323"/>
                </a:solidFill>
                <a:latin typeface="Arial"/>
                <a:cs typeface="Arial"/>
              </a:rPr>
              <a:t>f</a:t>
            </a:r>
            <a:r>
              <a:rPr dirty="0" sz="700" spc="-3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700" spc="30">
                <a:solidFill>
                  <a:srgbClr val="525252"/>
                </a:solidFill>
                <a:latin typeface="Arial"/>
                <a:cs typeface="Arial"/>
              </a:rPr>
              <a:t>e</a:t>
            </a:r>
            <a:r>
              <a:rPr dirty="0" sz="700" spc="30">
                <a:solidFill>
                  <a:srgbClr val="363636"/>
                </a:solidFill>
                <a:latin typeface="Arial"/>
                <a:cs typeface="Arial"/>
              </a:rPr>
              <a:t>m</a:t>
            </a:r>
            <a:r>
              <a:rPr dirty="0" sz="700" spc="30">
                <a:solidFill>
                  <a:srgbClr val="131313"/>
                </a:solidFill>
                <a:latin typeface="Arial"/>
                <a:cs typeface="Arial"/>
              </a:rPr>
              <a:t>i</a:t>
            </a:r>
            <a:r>
              <a:rPr dirty="0" sz="700" spc="30">
                <a:solidFill>
                  <a:srgbClr val="525252"/>
                </a:solidFill>
                <a:latin typeface="Arial"/>
                <a:cs typeface="Arial"/>
              </a:rPr>
              <a:t>ssion,</a:t>
            </a:r>
            <a:r>
              <a:rPr dirty="0" sz="700" spc="204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700" spc="30">
                <a:solidFill>
                  <a:srgbClr val="525252"/>
                </a:solidFill>
                <a:latin typeface="Arial"/>
                <a:cs typeface="Arial"/>
              </a:rPr>
              <a:t>of</a:t>
            </a:r>
            <a:r>
              <a:rPr dirty="0" sz="700" spc="15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700" spc="20">
                <a:solidFill>
                  <a:srgbClr val="525252"/>
                </a:solidFill>
                <a:latin typeface="Arial"/>
                <a:cs typeface="Arial"/>
              </a:rPr>
              <a:t>sevoflurane</a:t>
            </a:r>
            <a:r>
              <a:rPr dirty="0" sz="700" spc="1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700" spc="30">
                <a:solidFill>
                  <a:srgbClr val="525252"/>
                </a:solidFill>
                <a:latin typeface="Arial"/>
                <a:cs typeface="Arial"/>
              </a:rPr>
              <a:t>versusd</a:t>
            </a:r>
            <a:r>
              <a:rPr dirty="0" sz="700" spc="30">
                <a:solidFill>
                  <a:srgbClr val="363636"/>
                </a:solidFill>
                <a:latin typeface="Arial"/>
                <a:cs typeface="Arial"/>
              </a:rPr>
              <a:t>u</a:t>
            </a:r>
            <a:r>
              <a:rPr dirty="0" sz="700" spc="30">
                <a:solidFill>
                  <a:srgbClr val="525252"/>
                </a:solidFill>
                <a:latin typeface="Arial"/>
                <a:cs typeface="Arial"/>
              </a:rPr>
              <a:t>r</a:t>
            </a:r>
            <a:r>
              <a:rPr dirty="0" sz="700" spc="30">
                <a:solidFill>
                  <a:srgbClr val="363636"/>
                </a:solidFill>
                <a:latin typeface="Arial"/>
                <a:cs typeface="Arial"/>
              </a:rPr>
              <a:t>a</a:t>
            </a:r>
            <a:r>
              <a:rPr dirty="0" sz="700" spc="30">
                <a:solidFill>
                  <a:srgbClr val="525252"/>
                </a:solidFill>
                <a:latin typeface="Arial"/>
                <a:cs typeface="Arial"/>
              </a:rPr>
              <a:t>t</a:t>
            </a:r>
            <a:r>
              <a:rPr dirty="0" sz="700" spc="30">
                <a:solidFill>
                  <a:srgbClr val="232323"/>
                </a:solidFill>
                <a:latin typeface="Arial"/>
                <a:cs typeface="Arial"/>
              </a:rPr>
              <a:t>i</a:t>
            </a:r>
            <a:r>
              <a:rPr dirty="0" sz="700" spc="30">
                <a:solidFill>
                  <a:srgbClr val="525252"/>
                </a:solidFill>
                <a:latin typeface="Arial"/>
                <a:cs typeface="Arial"/>
              </a:rPr>
              <a:t>o</a:t>
            </a:r>
            <a:r>
              <a:rPr dirty="0" sz="700" spc="30">
                <a:solidFill>
                  <a:srgbClr val="232323"/>
                </a:solidFill>
                <a:latin typeface="Arial"/>
                <a:cs typeface="Arial"/>
              </a:rPr>
              <a:t>n</a:t>
            </a:r>
            <a:r>
              <a:rPr dirty="0" sz="700" spc="1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700" spc="30">
                <a:solidFill>
                  <a:srgbClr val="525252"/>
                </a:solidFill>
                <a:latin typeface="Arial"/>
                <a:cs typeface="Arial"/>
              </a:rPr>
              <a:t>o</a:t>
            </a:r>
            <a:r>
              <a:rPr dirty="0" sz="700" spc="30">
                <a:solidFill>
                  <a:srgbClr val="232323"/>
                </a:solidFill>
                <a:latin typeface="Arial"/>
                <a:cs typeface="Arial"/>
              </a:rPr>
              <a:t>f</a:t>
            </a:r>
            <a:r>
              <a:rPr dirty="0" sz="700" spc="-3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525252"/>
                </a:solidFill>
                <a:latin typeface="Arial"/>
                <a:cs typeface="Arial"/>
              </a:rPr>
              <a:t>surgery</a:t>
            </a:r>
            <a:endParaRPr sz="700">
              <a:latin typeface="Arial"/>
              <a:cs typeface="Arial"/>
            </a:endParaRPr>
          </a:p>
        </p:txBody>
      </p:sp>
      <p:sp>
        <p:nvSpPr>
          <p:cNvPr id="64" name="object 64" descr=""/>
          <p:cNvSpPr txBox="1"/>
          <p:nvPr/>
        </p:nvSpPr>
        <p:spPr>
          <a:xfrm>
            <a:off x="16982566" y="7109847"/>
            <a:ext cx="19367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20">
                <a:solidFill>
                  <a:srgbClr val="939393"/>
                </a:solidFill>
                <a:latin typeface="Times New Roman"/>
                <a:cs typeface="Times New Roman"/>
              </a:rPr>
              <a:t>6:2S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65" name="object 65" descr=""/>
          <p:cNvSpPr txBox="1"/>
          <p:nvPr/>
        </p:nvSpPr>
        <p:spPr>
          <a:xfrm>
            <a:off x="73342" y="7786429"/>
            <a:ext cx="1387475" cy="383540"/>
          </a:xfrm>
          <a:prstGeom prst="rect">
            <a:avLst/>
          </a:prstGeom>
          <a:solidFill>
            <a:srgbClr val="0A72B3"/>
          </a:solidFill>
        </p:spPr>
        <p:txBody>
          <a:bodyPr wrap="square" lIns="0" tIns="158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dirty="0" sz="2100" spc="-65" b="1">
                <a:solidFill>
                  <a:srgbClr val="F9FBFB"/>
                </a:solidFill>
                <a:latin typeface="Arial"/>
                <a:cs typeface="Arial"/>
              </a:rPr>
              <a:t>Conclusion</a:t>
            </a:r>
            <a:endParaRPr sz="2100">
              <a:latin typeface="Arial"/>
              <a:cs typeface="Arial"/>
            </a:endParaRPr>
          </a:p>
        </p:txBody>
      </p:sp>
      <p:sp>
        <p:nvSpPr>
          <p:cNvPr id="66" name="object 66" descr=""/>
          <p:cNvSpPr txBox="1"/>
          <p:nvPr/>
        </p:nvSpPr>
        <p:spPr>
          <a:xfrm>
            <a:off x="106254" y="8244333"/>
            <a:ext cx="17322800" cy="826769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 indent="1270">
              <a:lnSpc>
                <a:spcPct val="101299"/>
              </a:lnSpc>
              <a:spcBef>
                <a:spcPts val="85"/>
              </a:spcBef>
            </a:pPr>
            <a:r>
              <a:rPr dirty="0" sz="1300" spc="55">
                <a:solidFill>
                  <a:srgbClr val="232323"/>
                </a:solidFill>
                <a:latin typeface="Arial"/>
                <a:cs typeface="Arial"/>
              </a:rPr>
              <a:t>This</a:t>
            </a:r>
            <a:r>
              <a:rPr dirty="0" sz="1300" spc="-2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363636"/>
                </a:solidFill>
                <a:latin typeface="Arial"/>
                <a:cs typeface="Arial"/>
              </a:rPr>
              <a:t>is</a:t>
            </a:r>
            <a:r>
              <a:rPr dirty="0" sz="1300" spc="5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encouraging</a:t>
            </a:r>
            <a:r>
              <a:rPr dirty="0" sz="1300" spc="14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363636"/>
                </a:solidFill>
                <a:latin typeface="Arial"/>
                <a:cs typeface="Arial"/>
              </a:rPr>
              <a:t>in</a:t>
            </a:r>
            <a:r>
              <a:rPr dirty="0" sz="1300" spc="95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the</a:t>
            </a:r>
            <a:r>
              <a:rPr dirty="0" sz="1300" spc="12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363636"/>
                </a:solidFill>
                <a:latin typeface="Arial"/>
                <a:cs typeface="Arial"/>
              </a:rPr>
              <a:t>low</a:t>
            </a:r>
            <a:r>
              <a:rPr dirty="0" sz="1300" spc="35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1300" spc="55">
                <a:solidFill>
                  <a:srgbClr val="363636"/>
                </a:solidFill>
                <a:latin typeface="Arial"/>
                <a:cs typeface="Arial"/>
              </a:rPr>
              <a:t>use</a:t>
            </a:r>
            <a:r>
              <a:rPr dirty="0" sz="1300" spc="-65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of</a:t>
            </a:r>
            <a:r>
              <a:rPr dirty="0" sz="1300" spc="4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desflurane</a:t>
            </a:r>
            <a:r>
              <a:rPr dirty="0" sz="1300" spc="7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363636"/>
                </a:solidFill>
                <a:latin typeface="Arial"/>
                <a:cs typeface="Arial"/>
              </a:rPr>
              <a:t>(2</a:t>
            </a:r>
            <a:r>
              <a:rPr dirty="0" sz="1300" spc="10">
                <a:solidFill>
                  <a:srgbClr val="010101"/>
                </a:solidFill>
                <a:latin typeface="Arial"/>
                <a:cs typeface="Arial"/>
              </a:rPr>
              <a:t>.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2%)</a:t>
            </a:r>
            <a:r>
              <a:rPr dirty="0" sz="1300" spc="10">
                <a:solidFill>
                  <a:srgbClr val="010101"/>
                </a:solidFill>
                <a:latin typeface="Arial"/>
                <a:cs typeface="Arial"/>
              </a:rPr>
              <a:t>.</a:t>
            </a:r>
            <a:r>
              <a:rPr dirty="0" sz="1300" spc="39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300" spc="60">
                <a:solidFill>
                  <a:srgbClr val="232323"/>
                </a:solidFill>
                <a:latin typeface="Arial"/>
                <a:cs typeface="Arial"/>
              </a:rPr>
              <a:t>The</a:t>
            </a:r>
            <a:r>
              <a:rPr dirty="0" sz="1300" spc="-10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longer</a:t>
            </a:r>
            <a:r>
              <a:rPr dirty="0" sz="1300" spc="9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the</a:t>
            </a:r>
            <a:r>
              <a:rPr dirty="0" sz="1300" spc="3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duration</a:t>
            </a:r>
            <a:r>
              <a:rPr dirty="0" sz="1300" spc="4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of</a:t>
            </a:r>
            <a:r>
              <a:rPr dirty="0" sz="1300" spc="20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surgery</a:t>
            </a:r>
            <a:r>
              <a:rPr dirty="0" sz="1300" spc="8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363636"/>
                </a:solidFill>
                <a:latin typeface="Arial"/>
                <a:cs typeface="Arial"/>
              </a:rPr>
              <a:t>the</a:t>
            </a:r>
            <a:r>
              <a:rPr dirty="0" sz="1300" spc="145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more</a:t>
            </a:r>
            <a:r>
              <a:rPr dirty="0" sz="1300" spc="4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efficient</a:t>
            </a:r>
            <a:r>
              <a:rPr dirty="0" sz="1300" spc="114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363636"/>
                </a:solidFill>
                <a:latin typeface="Arial"/>
                <a:cs typeface="Arial"/>
              </a:rPr>
              <a:t>the</a:t>
            </a:r>
            <a:r>
              <a:rPr dirty="0" sz="1300" spc="8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uptake</a:t>
            </a:r>
            <a:r>
              <a:rPr dirty="0" sz="1300" spc="6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of</a:t>
            </a:r>
            <a:r>
              <a:rPr dirty="0" sz="1300" spc="14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the</a:t>
            </a:r>
            <a:r>
              <a:rPr dirty="0" sz="1300" spc="7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agent.</a:t>
            </a:r>
            <a:r>
              <a:rPr dirty="0" sz="1300" spc="-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The</a:t>
            </a:r>
            <a:r>
              <a:rPr dirty="0" sz="1300" spc="-2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131313"/>
                </a:solidFill>
                <a:latin typeface="Arial"/>
                <a:cs typeface="Arial"/>
              </a:rPr>
              <a:t>more</a:t>
            </a:r>
            <a:r>
              <a:rPr dirty="0" sz="1300" spc="45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efficient</a:t>
            </a:r>
            <a:r>
              <a:rPr dirty="0" sz="1300" spc="9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the</a:t>
            </a:r>
            <a:r>
              <a:rPr dirty="0" sz="1300" spc="-1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363636"/>
                </a:solidFill>
                <a:latin typeface="Arial"/>
                <a:cs typeface="Arial"/>
              </a:rPr>
              <a:t>uptake</a:t>
            </a:r>
            <a:r>
              <a:rPr dirty="0" sz="1300" spc="55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of</a:t>
            </a:r>
            <a:r>
              <a:rPr dirty="0" sz="1300" spc="7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the</a:t>
            </a:r>
            <a:r>
              <a:rPr dirty="0" sz="1300" spc="3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drug</a:t>
            </a:r>
            <a:r>
              <a:rPr dirty="0" sz="1300" spc="-5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means less</a:t>
            </a:r>
            <a:r>
              <a:rPr dirty="0" sz="1300" spc="4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of</a:t>
            </a:r>
            <a:r>
              <a:rPr dirty="0" sz="1300" spc="8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the</a:t>
            </a:r>
            <a:r>
              <a:rPr dirty="0" sz="1300" spc="3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drug</a:t>
            </a:r>
            <a:r>
              <a:rPr dirty="0" sz="1300" spc="-5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removed</a:t>
            </a:r>
            <a:r>
              <a:rPr dirty="0" sz="1300" spc="-2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into</a:t>
            </a:r>
            <a:r>
              <a:rPr dirty="0" sz="1300" spc="6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10">
                <a:solidFill>
                  <a:srgbClr val="232323"/>
                </a:solidFill>
                <a:latin typeface="Arial"/>
                <a:cs typeface="Arial"/>
              </a:rPr>
              <a:t>the</a:t>
            </a:r>
            <a:r>
              <a:rPr dirty="0" sz="1300" spc="3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232323"/>
                </a:solidFill>
                <a:latin typeface="Arial"/>
                <a:cs typeface="Arial"/>
              </a:rPr>
              <a:t>scavenging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system/</a:t>
            </a:r>
            <a:r>
              <a:rPr dirty="0" sz="1300" spc="14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atmosphere.</a:t>
            </a:r>
            <a:r>
              <a:rPr dirty="0" sz="1300" spc="17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For</a:t>
            </a:r>
            <a:r>
              <a:rPr dirty="0" sz="1300" spc="24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shorter</a:t>
            </a:r>
            <a:r>
              <a:rPr dirty="0" sz="1300" spc="14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surgeries</a:t>
            </a:r>
            <a:r>
              <a:rPr dirty="0" sz="1300" spc="6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363636"/>
                </a:solidFill>
                <a:latin typeface="Arial"/>
                <a:cs typeface="Arial"/>
              </a:rPr>
              <a:t>to</a:t>
            </a:r>
            <a:r>
              <a:rPr dirty="0" sz="1300" spc="165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prevent</a:t>
            </a:r>
            <a:r>
              <a:rPr dirty="0" sz="1300" spc="16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waste</a:t>
            </a:r>
            <a:r>
              <a:rPr dirty="0" sz="1300" spc="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of</a:t>
            </a:r>
            <a:r>
              <a:rPr dirty="0" sz="1300" spc="15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the</a:t>
            </a:r>
            <a:r>
              <a:rPr dirty="0" sz="1300" spc="17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drugs,</a:t>
            </a:r>
            <a:r>
              <a:rPr dirty="0" sz="1300" spc="8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there</a:t>
            </a:r>
            <a:r>
              <a:rPr dirty="0" sz="1300" spc="10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should</a:t>
            </a:r>
            <a:r>
              <a:rPr dirty="0" sz="1300" spc="8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be</a:t>
            </a:r>
            <a:r>
              <a:rPr dirty="0" sz="1300" spc="15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reinforcement</a:t>
            </a:r>
            <a:r>
              <a:rPr dirty="0" sz="1300" spc="24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to</a:t>
            </a:r>
            <a:r>
              <a:rPr dirty="0" sz="1300" spc="3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consider</a:t>
            </a:r>
            <a:r>
              <a:rPr dirty="0" sz="1300" spc="10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55">
                <a:solidFill>
                  <a:srgbClr val="363636"/>
                </a:solidFill>
                <a:latin typeface="Arial"/>
                <a:cs typeface="Arial"/>
              </a:rPr>
              <a:t>use</a:t>
            </a:r>
            <a:r>
              <a:rPr dirty="0" sz="1300" spc="65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of</a:t>
            </a:r>
            <a:r>
              <a:rPr dirty="0" sz="1300" spc="2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non-volatile</a:t>
            </a:r>
            <a:r>
              <a:rPr dirty="0" sz="1300" spc="19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232323"/>
                </a:solidFill>
                <a:latin typeface="Arial"/>
                <a:cs typeface="Arial"/>
              </a:rPr>
              <a:t>agents.</a:t>
            </a:r>
            <a:endParaRPr sz="1300">
              <a:latin typeface="Arial"/>
              <a:cs typeface="Arial"/>
            </a:endParaRPr>
          </a:p>
          <a:p>
            <a:pPr marL="17780">
              <a:lnSpc>
                <a:spcPct val="100000"/>
              </a:lnSpc>
              <a:spcBef>
                <a:spcPts val="20"/>
              </a:spcBef>
            </a:pP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After</a:t>
            </a:r>
            <a:r>
              <a:rPr dirty="0" sz="1300" spc="7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choice of</a:t>
            </a:r>
            <a:r>
              <a:rPr dirty="0" sz="1300" spc="10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anaesthetic</a:t>
            </a:r>
            <a:r>
              <a:rPr dirty="0" sz="1300" spc="23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agent,</a:t>
            </a:r>
            <a:r>
              <a:rPr dirty="0" sz="1300" spc="3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the</a:t>
            </a:r>
            <a:r>
              <a:rPr dirty="0" sz="1300" spc="15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55">
                <a:solidFill>
                  <a:srgbClr val="232323"/>
                </a:solidFill>
                <a:latin typeface="Arial"/>
                <a:cs typeface="Arial"/>
              </a:rPr>
              <a:t>use</a:t>
            </a:r>
            <a:r>
              <a:rPr dirty="0" sz="1300" spc="-4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of</a:t>
            </a:r>
            <a:r>
              <a:rPr dirty="0" sz="1300" spc="12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10101"/>
                </a:solidFill>
                <a:latin typeface="Arial"/>
                <a:cs typeface="Arial"/>
              </a:rPr>
              <a:t>low</a:t>
            </a:r>
            <a:r>
              <a:rPr dirty="0" sz="1300" spc="6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flow</a:t>
            </a:r>
            <a:r>
              <a:rPr dirty="0" sz="1300" spc="9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rates</a:t>
            </a:r>
            <a:r>
              <a:rPr dirty="0" sz="1300" spc="2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131313"/>
                </a:solidFill>
                <a:latin typeface="Arial"/>
                <a:cs typeface="Arial"/>
              </a:rPr>
              <a:t>is</a:t>
            </a:r>
            <a:r>
              <a:rPr dirty="0" sz="1300" spc="17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essential</a:t>
            </a:r>
            <a:r>
              <a:rPr dirty="0" sz="1300" spc="16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for</a:t>
            </a:r>
            <a:r>
              <a:rPr dirty="0" sz="1300" spc="23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sustainable</a:t>
            </a:r>
            <a:r>
              <a:rPr dirty="0" sz="1300" spc="17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practice</a:t>
            </a:r>
            <a:r>
              <a:rPr dirty="0" sz="1300" spc="13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65">
                <a:solidFill>
                  <a:srgbClr val="232323"/>
                </a:solidFill>
                <a:latin typeface="Arial"/>
                <a:cs typeface="Arial"/>
              </a:rPr>
              <a:t>as</a:t>
            </a:r>
            <a:r>
              <a:rPr dirty="0" sz="1300" spc="-2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55">
                <a:solidFill>
                  <a:srgbClr val="232323"/>
                </a:solidFill>
                <a:latin typeface="Arial"/>
                <a:cs typeface="Arial"/>
              </a:rPr>
              <a:t>the</a:t>
            </a:r>
            <a:r>
              <a:rPr dirty="0" sz="1300" spc="1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363636"/>
                </a:solidFill>
                <a:latin typeface="Arial"/>
                <a:cs typeface="Arial"/>
              </a:rPr>
              <a:t>lowest</a:t>
            </a:r>
            <a:r>
              <a:rPr dirty="0" sz="1300" spc="-5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possible</a:t>
            </a:r>
            <a:r>
              <a:rPr dirty="0" sz="1300" spc="7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flows,</a:t>
            </a:r>
            <a:r>
              <a:rPr dirty="0" sz="1300" spc="12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allow</a:t>
            </a:r>
            <a:r>
              <a:rPr dirty="0" sz="1300" spc="1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for</a:t>
            </a:r>
            <a:r>
              <a:rPr dirty="0" sz="1300" spc="11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lowest</a:t>
            </a:r>
            <a:r>
              <a:rPr dirty="0" sz="1300" spc="3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232323"/>
                </a:solidFill>
                <a:latin typeface="Arial"/>
                <a:cs typeface="Arial"/>
              </a:rPr>
              <a:t>CO2</a:t>
            </a:r>
            <a:r>
              <a:rPr dirty="0" sz="1300" spc="8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232323"/>
                </a:solidFill>
                <a:latin typeface="Arial"/>
                <a:cs typeface="Arial"/>
              </a:rPr>
              <a:t>emissions.</a:t>
            </a:r>
            <a:endParaRPr sz="130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20"/>
              </a:spcBef>
            </a:pP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There</a:t>
            </a:r>
            <a:r>
              <a:rPr dirty="0" sz="1300" spc="-2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55">
                <a:solidFill>
                  <a:srgbClr val="232323"/>
                </a:solidFill>
                <a:latin typeface="Arial"/>
                <a:cs typeface="Arial"/>
              </a:rPr>
              <a:t>can</a:t>
            </a:r>
            <a:r>
              <a:rPr dirty="0" sz="1300" spc="7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60">
                <a:solidFill>
                  <a:srgbClr val="363636"/>
                </a:solidFill>
                <a:latin typeface="Arial"/>
                <a:cs typeface="Arial"/>
              </a:rPr>
              <a:t>be</a:t>
            </a:r>
            <a:r>
              <a:rPr dirty="0" sz="1300" spc="55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further</a:t>
            </a:r>
            <a:r>
              <a:rPr dirty="0" sz="1300" spc="5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363636"/>
                </a:solidFill>
                <a:latin typeface="Arial"/>
                <a:cs typeface="Arial"/>
              </a:rPr>
              <a:t>improvements</a:t>
            </a:r>
            <a:r>
              <a:rPr dirty="0" sz="1300" spc="16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with</a:t>
            </a:r>
            <a:r>
              <a:rPr dirty="0" sz="1300" spc="8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363636"/>
                </a:solidFill>
                <a:latin typeface="Arial"/>
                <a:cs typeface="Arial"/>
              </a:rPr>
              <a:t>reduction</a:t>
            </a:r>
            <a:r>
              <a:rPr dirty="0" sz="1300" spc="15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10101"/>
                </a:solidFill>
                <a:latin typeface="Arial"/>
                <a:cs typeface="Arial"/>
              </a:rPr>
              <a:t>in</a:t>
            </a:r>
            <a:r>
              <a:rPr dirty="0" sz="1300" spc="22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sevoflurane</a:t>
            </a:r>
            <a:r>
              <a:rPr dirty="0" sz="1300" spc="23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and</a:t>
            </a:r>
            <a:r>
              <a:rPr dirty="0" sz="1300" spc="7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363636"/>
                </a:solidFill>
                <a:latin typeface="Arial"/>
                <a:cs typeface="Arial"/>
              </a:rPr>
              <a:t>increase</a:t>
            </a:r>
            <a:r>
              <a:rPr dirty="0" sz="1300" spc="85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363636"/>
                </a:solidFill>
                <a:latin typeface="Arial"/>
                <a:cs typeface="Arial"/>
              </a:rPr>
              <a:t>in</a:t>
            </a:r>
            <a:r>
              <a:rPr dirty="0" sz="1300" spc="15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non-volatile</a:t>
            </a:r>
            <a:r>
              <a:rPr dirty="0" sz="1300" spc="204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anaesthetic</a:t>
            </a:r>
            <a:r>
              <a:rPr dirty="0" sz="1300" spc="25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delivery.The</a:t>
            </a:r>
            <a:r>
              <a:rPr dirty="0" sz="1300" spc="13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anaesthetists</a:t>
            </a:r>
            <a:r>
              <a:rPr dirty="0" sz="1300" spc="254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should</a:t>
            </a:r>
            <a:r>
              <a:rPr dirty="0" sz="1300" spc="13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continue</a:t>
            </a:r>
            <a:r>
              <a:rPr dirty="0" sz="1300" spc="9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to</a:t>
            </a:r>
            <a:r>
              <a:rPr dirty="0" sz="1300" spc="17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50">
                <a:solidFill>
                  <a:srgbClr val="232323"/>
                </a:solidFill>
                <a:latin typeface="Arial"/>
                <a:cs typeface="Arial"/>
              </a:rPr>
              <a:t>make</a:t>
            </a:r>
            <a:r>
              <a:rPr dirty="0" sz="1300" spc="8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sustainable</a:t>
            </a:r>
            <a:r>
              <a:rPr dirty="0" sz="1300" spc="24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decisions</a:t>
            </a:r>
            <a:r>
              <a:rPr dirty="0" sz="1300" spc="9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regarding</a:t>
            </a:r>
            <a:r>
              <a:rPr dirty="0" sz="1300" spc="13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agent</a:t>
            </a:r>
            <a:r>
              <a:rPr dirty="0" sz="1300" spc="7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of</a:t>
            </a:r>
            <a:r>
              <a:rPr dirty="0" sz="1300" spc="12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choice</a:t>
            </a:r>
            <a:r>
              <a:rPr dirty="0" sz="1300" spc="114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 spc="60">
                <a:solidFill>
                  <a:srgbClr val="232323"/>
                </a:solidFill>
                <a:latin typeface="Arial"/>
                <a:cs typeface="Arial"/>
              </a:rPr>
              <a:t>and</a:t>
            </a:r>
            <a:r>
              <a:rPr dirty="0" sz="1300" spc="5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flow</a:t>
            </a:r>
            <a:r>
              <a:rPr dirty="0" sz="1300" spc="-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232323"/>
                </a:solidFill>
                <a:latin typeface="Arial"/>
                <a:cs typeface="Arial"/>
              </a:rPr>
              <a:t>rate </a:t>
            </a:r>
            <a:r>
              <a:rPr dirty="0" sz="1300" spc="40">
                <a:solidFill>
                  <a:srgbClr val="232323"/>
                </a:solidFill>
                <a:latin typeface="Arial"/>
                <a:cs typeface="Arial"/>
              </a:rPr>
              <a:t>used.</a:t>
            </a:r>
            <a:endParaRPr sz="1300">
              <a:latin typeface="Arial"/>
              <a:cs typeface="Arial"/>
            </a:endParaRPr>
          </a:p>
        </p:txBody>
      </p:sp>
      <p:sp>
        <p:nvSpPr>
          <p:cNvPr id="67" name="object 67" descr=""/>
          <p:cNvSpPr txBox="1"/>
          <p:nvPr/>
        </p:nvSpPr>
        <p:spPr>
          <a:xfrm>
            <a:off x="85483" y="9172669"/>
            <a:ext cx="1409700" cy="383540"/>
          </a:xfrm>
          <a:prstGeom prst="rect">
            <a:avLst/>
          </a:prstGeom>
          <a:solidFill>
            <a:srgbClr val="0A72B3"/>
          </a:solidFill>
        </p:spPr>
        <p:txBody>
          <a:bodyPr wrap="square" lIns="0" tIns="158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dirty="0" sz="2100" spc="-40" b="1">
                <a:solidFill>
                  <a:srgbClr val="F9FBFB"/>
                </a:solidFill>
                <a:latin typeface="Arial"/>
                <a:cs typeface="Arial"/>
              </a:rPr>
              <a:t>References</a:t>
            </a:r>
            <a:endParaRPr sz="2100">
              <a:latin typeface="Arial"/>
              <a:cs typeface="Arial"/>
            </a:endParaRPr>
          </a:p>
        </p:txBody>
      </p:sp>
      <p:sp>
        <p:nvSpPr>
          <p:cNvPr id="68" name="object 68" descr=""/>
          <p:cNvSpPr txBox="1"/>
          <p:nvPr/>
        </p:nvSpPr>
        <p:spPr>
          <a:xfrm>
            <a:off x="50372" y="9608267"/>
            <a:ext cx="14486890" cy="566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875">
              <a:lnSpc>
                <a:spcPts val="855"/>
              </a:lnSpc>
              <a:spcBef>
                <a:spcPts val="100"/>
              </a:spcBef>
            </a:pPr>
            <a:r>
              <a:rPr dirty="0" sz="700" spc="20">
                <a:solidFill>
                  <a:srgbClr val="A8A8A8"/>
                </a:solidFill>
                <a:latin typeface="Arial"/>
                <a:cs typeface="Arial"/>
              </a:rPr>
              <a:t>1</a:t>
            </a:r>
            <a:r>
              <a:rPr dirty="0" sz="700" spc="75">
                <a:solidFill>
                  <a:srgbClr val="A8A8A8"/>
                </a:solidFill>
                <a:latin typeface="Arial"/>
                <a:cs typeface="Arial"/>
              </a:rPr>
              <a:t> </a:t>
            </a:r>
            <a:r>
              <a:rPr dirty="0" sz="700" spc="20">
                <a:solidFill>
                  <a:srgbClr val="525252"/>
                </a:solidFill>
                <a:latin typeface="Arial"/>
                <a:cs typeface="Arial"/>
              </a:rPr>
              <a:t>Van</a:t>
            </a:r>
            <a:r>
              <a:rPr dirty="0" sz="700" spc="185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700" spc="20">
                <a:solidFill>
                  <a:srgbClr val="525252"/>
                </a:solidFill>
                <a:latin typeface="Arial"/>
                <a:cs typeface="Arial"/>
              </a:rPr>
              <a:t>Norman</a:t>
            </a:r>
            <a:r>
              <a:rPr dirty="0" sz="700" spc="20">
                <a:solidFill>
                  <a:srgbClr val="808080"/>
                </a:solidFill>
                <a:latin typeface="Arial"/>
                <a:cs typeface="Arial"/>
              </a:rPr>
              <a:t>,</a:t>
            </a:r>
            <a:r>
              <a:rPr dirty="0" sz="700" spc="-2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 spc="20">
                <a:solidFill>
                  <a:srgbClr val="525252"/>
                </a:solidFill>
                <a:latin typeface="Arial"/>
                <a:cs typeface="Arial"/>
              </a:rPr>
              <a:t>GA,</a:t>
            </a:r>
            <a:r>
              <a:rPr dirty="0" sz="700" spc="160">
                <a:solidFill>
                  <a:srgbClr val="525252"/>
                </a:solidFill>
                <a:latin typeface="Arial"/>
                <a:cs typeface="Arial"/>
              </a:rPr>
              <a:t>  </a:t>
            </a:r>
            <a:r>
              <a:rPr dirty="0" sz="700" spc="20">
                <a:solidFill>
                  <a:srgbClr val="363636"/>
                </a:solidFill>
                <a:latin typeface="Arial"/>
                <a:cs typeface="Arial"/>
              </a:rPr>
              <a:t>J</a:t>
            </a:r>
            <a:r>
              <a:rPr dirty="0" sz="700" spc="20">
                <a:solidFill>
                  <a:srgbClr val="525252"/>
                </a:solidFill>
                <a:latin typeface="Arial"/>
                <a:cs typeface="Arial"/>
              </a:rPr>
              <a:t>ac</a:t>
            </a:r>
            <a:r>
              <a:rPr dirty="0" sz="700" spc="20">
                <a:solidFill>
                  <a:srgbClr val="363636"/>
                </a:solidFill>
                <a:latin typeface="Arial"/>
                <a:cs typeface="Arial"/>
              </a:rPr>
              <a:t>k</a:t>
            </a:r>
            <a:r>
              <a:rPr dirty="0" sz="700" spc="20">
                <a:solidFill>
                  <a:srgbClr val="525252"/>
                </a:solidFill>
                <a:latin typeface="Arial"/>
                <a:cs typeface="Arial"/>
              </a:rPr>
              <a:t>$0</a:t>
            </a:r>
            <a:r>
              <a:rPr dirty="0" sz="700" spc="20">
                <a:solidFill>
                  <a:srgbClr val="6D6D6D"/>
                </a:solidFill>
                <a:latin typeface="Arial"/>
                <a:cs typeface="Arial"/>
              </a:rPr>
              <a:t>n</a:t>
            </a:r>
            <a:r>
              <a:rPr dirty="0" sz="700" spc="20">
                <a:solidFill>
                  <a:srgbClr val="363636"/>
                </a:solidFill>
                <a:latin typeface="Arial"/>
                <a:cs typeface="Arial"/>
              </a:rPr>
              <a:t>,</a:t>
            </a:r>
            <a:r>
              <a:rPr dirty="0" sz="700" spc="-1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700" spc="20">
                <a:solidFill>
                  <a:srgbClr val="525252"/>
                </a:solidFill>
                <a:latin typeface="Arial"/>
                <a:cs typeface="Arial"/>
              </a:rPr>
              <a:t>S</a:t>
            </a:r>
            <a:r>
              <a:rPr dirty="0" sz="700" spc="20">
                <a:solidFill>
                  <a:srgbClr val="808080"/>
                </a:solidFill>
                <a:latin typeface="Arial"/>
                <a:cs typeface="Arial"/>
              </a:rPr>
              <a:t>.</a:t>
            </a:r>
            <a:r>
              <a:rPr dirty="0" sz="700" spc="5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 spc="20">
                <a:solidFill>
                  <a:srgbClr val="6D6D6D"/>
                </a:solidFill>
                <a:latin typeface="Arial"/>
                <a:cs typeface="Arial"/>
              </a:rPr>
              <a:t>The</a:t>
            </a:r>
            <a:r>
              <a:rPr dirty="0" sz="700" spc="-40">
                <a:solidFill>
                  <a:srgbClr val="6D6D6D"/>
                </a:solidFill>
                <a:latin typeface="Arial"/>
                <a:cs typeface="Arial"/>
              </a:rPr>
              <a:t> </a:t>
            </a:r>
            <a:r>
              <a:rPr dirty="0" sz="700" spc="10">
                <a:solidFill>
                  <a:srgbClr val="525252"/>
                </a:solidFill>
                <a:latin typeface="Arial"/>
                <a:cs typeface="Arial"/>
              </a:rPr>
              <a:t>an.aeslh&amp;Siologistand</a:t>
            </a:r>
            <a:r>
              <a:rPr dirty="0" sz="700" spc="155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700" spc="20">
                <a:solidFill>
                  <a:srgbClr val="363636"/>
                </a:solidFill>
                <a:latin typeface="Arial"/>
                <a:cs typeface="Arial"/>
              </a:rPr>
              <a:t>g</a:t>
            </a:r>
            <a:r>
              <a:rPr dirty="0" sz="700" spc="20">
                <a:solidFill>
                  <a:srgbClr val="525252"/>
                </a:solidFill>
                <a:latin typeface="Arial"/>
                <a:cs typeface="Arial"/>
              </a:rPr>
              <a:t>lob</a:t>
            </a:r>
            <a:r>
              <a:rPr dirty="0" sz="700" spc="20">
                <a:solidFill>
                  <a:srgbClr val="363636"/>
                </a:solidFill>
                <a:latin typeface="Arial"/>
                <a:cs typeface="Arial"/>
              </a:rPr>
              <a:t>a</a:t>
            </a:r>
            <a:r>
              <a:rPr dirty="0" sz="700" spc="20">
                <a:solidFill>
                  <a:srgbClr val="808080"/>
                </a:solidFill>
                <a:latin typeface="Arial"/>
                <a:cs typeface="Arial"/>
              </a:rPr>
              <a:t>l</a:t>
            </a:r>
            <a:r>
              <a:rPr dirty="0" sz="700" spc="45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 spc="20">
                <a:solidFill>
                  <a:srgbClr val="6D6D6D"/>
                </a:solidFill>
                <a:latin typeface="Arial"/>
                <a:cs typeface="Arial"/>
              </a:rPr>
              <a:t>cli</a:t>
            </a:r>
            <a:r>
              <a:rPr dirty="0" sz="700" spc="20">
                <a:solidFill>
                  <a:srgbClr val="232323"/>
                </a:solidFill>
                <a:latin typeface="Arial"/>
                <a:cs typeface="Arial"/>
              </a:rPr>
              <a:t>m</a:t>
            </a:r>
            <a:r>
              <a:rPr dirty="0" sz="700" spc="20">
                <a:solidFill>
                  <a:srgbClr val="525252"/>
                </a:solidFill>
                <a:latin typeface="Arial"/>
                <a:cs typeface="Arial"/>
              </a:rPr>
              <a:t>a</a:t>
            </a:r>
            <a:r>
              <a:rPr dirty="0" sz="700" spc="20">
                <a:solidFill>
                  <a:srgbClr val="131313"/>
                </a:solidFill>
                <a:latin typeface="Arial"/>
                <a:cs typeface="Arial"/>
              </a:rPr>
              <a:t>t</a:t>
            </a:r>
            <a:r>
              <a:rPr dirty="0" sz="700" spc="20">
                <a:solidFill>
                  <a:srgbClr val="525252"/>
                </a:solidFill>
                <a:latin typeface="Arial"/>
                <a:cs typeface="Arial"/>
              </a:rPr>
              <a:t>e</a:t>
            </a:r>
            <a:r>
              <a:rPr dirty="0" sz="700" spc="4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700" spc="20">
                <a:solidFill>
                  <a:srgbClr val="525252"/>
                </a:solidFill>
                <a:latin typeface="Arial"/>
                <a:cs typeface="Arial"/>
              </a:rPr>
              <a:t>change:</a:t>
            </a:r>
            <a:r>
              <a:rPr dirty="0" sz="700" spc="-55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700" spc="20">
                <a:solidFill>
                  <a:srgbClr val="525252"/>
                </a:solidFill>
                <a:latin typeface="Arial"/>
                <a:cs typeface="Arial"/>
              </a:rPr>
              <a:t>an</a:t>
            </a:r>
            <a:r>
              <a:rPr dirty="0" sz="700" spc="4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700" spc="20">
                <a:solidFill>
                  <a:srgbClr val="525252"/>
                </a:solidFill>
                <a:latin typeface="Arial"/>
                <a:cs typeface="Arial"/>
              </a:rPr>
              <a:t>elh</a:t>
            </a:r>
            <a:r>
              <a:rPr dirty="0" sz="700" spc="20">
                <a:solidFill>
                  <a:srgbClr val="232323"/>
                </a:solidFill>
                <a:latin typeface="Arial"/>
                <a:cs typeface="Arial"/>
              </a:rPr>
              <a:t>i</a:t>
            </a:r>
            <a:r>
              <a:rPr dirty="0" sz="700" spc="20">
                <a:solidFill>
                  <a:srgbClr val="525252"/>
                </a:solidFill>
                <a:latin typeface="Arial"/>
                <a:cs typeface="Arial"/>
              </a:rPr>
              <a:t>ea</a:t>
            </a:r>
            <a:r>
              <a:rPr dirty="0" sz="700" spc="20">
                <a:solidFill>
                  <a:srgbClr val="232323"/>
                </a:solidFill>
                <a:latin typeface="Arial"/>
                <a:cs typeface="Arial"/>
              </a:rPr>
              <a:t>l</a:t>
            </a:r>
            <a:r>
              <a:rPr dirty="0" sz="700" spc="5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700" spc="20">
                <a:solidFill>
                  <a:srgbClr val="525252"/>
                </a:solidFill>
                <a:latin typeface="Arial"/>
                <a:cs typeface="Arial"/>
              </a:rPr>
              <a:t>ob</a:t>
            </a:r>
            <a:r>
              <a:rPr dirty="0" sz="700" spc="20">
                <a:solidFill>
                  <a:srgbClr val="010101"/>
                </a:solidFill>
                <a:latin typeface="Arial"/>
                <a:cs typeface="Arial"/>
              </a:rPr>
              <a:t>l</a:t>
            </a:r>
            <a:r>
              <a:rPr dirty="0" sz="700" spc="20">
                <a:solidFill>
                  <a:srgbClr val="525252"/>
                </a:solidFill>
                <a:latin typeface="Arial"/>
                <a:cs typeface="Arial"/>
              </a:rPr>
              <a:t>igation</a:t>
            </a:r>
            <a:r>
              <a:rPr dirty="0" sz="700" spc="55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700" spc="20">
                <a:solidFill>
                  <a:srgbClr val="525252"/>
                </a:solidFill>
                <a:latin typeface="Arial"/>
                <a:cs typeface="Arial"/>
              </a:rPr>
              <a:t>to</a:t>
            </a:r>
            <a:r>
              <a:rPr dirty="0" sz="700" spc="4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700" spc="50">
                <a:solidFill>
                  <a:srgbClr val="525252"/>
                </a:solidFill>
                <a:latin typeface="Arial"/>
                <a:cs typeface="Arial"/>
              </a:rPr>
              <a:t>act.</a:t>
            </a:r>
            <a:r>
              <a:rPr dirty="0" sz="700" spc="-12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700" spc="20">
                <a:solidFill>
                  <a:srgbClr val="525252"/>
                </a:solidFill>
                <a:latin typeface="Arial"/>
                <a:cs typeface="Arial"/>
              </a:rPr>
              <a:t>C</a:t>
            </a:r>
            <a:r>
              <a:rPr dirty="0" sz="700" spc="20">
                <a:solidFill>
                  <a:srgbClr val="232323"/>
                </a:solidFill>
                <a:latin typeface="Arial"/>
                <a:cs typeface="Arial"/>
              </a:rPr>
              <a:t>u</a:t>
            </a:r>
            <a:r>
              <a:rPr dirty="0" sz="700" spc="20">
                <a:solidFill>
                  <a:srgbClr val="525252"/>
                </a:solidFill>
                <a:latin typeface="Arial"/>
                <a:cs typeface="Arial"/>
              </a:rPr>
              <a:t>rren</a:t>
            </a:r>
            <a:r>
              <a:rPr dirty="0" sz="700" spc="20">
                <a:solidFill>
                  <a:srgbClr val="363636"/>
                </a:solidFill>
                <a:latin typeface="Arial"/>
                <a:cs typeface="Arial"/>
              </a:rPr>
              <a:t>t</a:t>
            </a:r>
            <a:r>
              <a:rPr dirty="0" sz="700" spc="-1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700" spc="20">
                <a:solidFill>
                  <a:srgbClr val="525252"/>
                </a:solidFill>
                <a:latin typeface="Arial"/>
                <a:cs typeface="Arial"/>
              </a:rPr>
              <a:t>Op</a:t>
            </a:r>
            <a:r>
              <a:rPr dirty="0" sz="700" spc="20">
                <a:solidFill>
                  <a:srgbClr val="232323"/>
                </a:solidFill>
                <a:latin typeface="Arial"/>
                <a:cs typeface="Arial"/>
              </a:rPr>
              <a:t>i</a:t>
            </a:r>
            <a:r>
              <a:rPr dirty="0" sz="700" spc="20">
                <a:solidFill>
                  <a:srgbClr val="525252"/>
                </a:solidFill>
                <a:latin typeface="Arial"/>
                <a:cs typeface="Arial"/>
              </a:rPr>
              <a:t>nion</a:t>
            </a:r>
            <a:r>
              <a:rPr dirty="0" sz="700" spc="105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700" spc="20">
                <a:solidFill>
                  <a:srgbClr val="363636"/>
                </a:solidFill>
                <a:latin typeface="Arial"/>
                <a:cs typeface="Arial"/>
              </a:rPr>
              <a:t>inAna.esthesiology.</a:t>
            </a:r>
            <a:r>
              <a:rPr dirty="0" sz="700" spc="-10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700" spc="20">
                <a:solidFill>
                  <a:srgbClr val="525252"/>
                </a:solidFill>
                <a:latin typeface="Arial"/>
                <a:cs typeface="Arial"/>
              </a:rPr>
              <a:t>2020</a:t>
            </a:r>
            <a:r>
              <a:rPr dirty="0" sz="800" spc="20">
                <a:solidFill>
                  <a:srgbClr val="525252"/>
                </a:solidFill>
                <a:latin typeface="Times New Roman"/>
                <a:cs typeface="Times New Roman"/>
              </a:rPr>
              <a:t>Aug</a:t>
            </a:r>
            <a:r>
              <a:rPr dirty="0" sz="800" spc="20">
                <a:solidFill>
                  <a:srgbClr val="939393"/>
                </a:solidFill>
                <a:latin typeface="Times New Roman"/>
                <a:cs typeface="Times New Roman"/>
              </a:rPr>
              <a:t>:</a:t>
            </a:r>
            <a:r>
              <a:rPr dirty="0" sz="800" spc="-45">
                <a:solidFill>
                  <a:srgbClr val="939393"/>
                </a:solidFill>
                <a:latin typeface="Times New Roman"/>
                <a:cs typeface="Times New Roman"/>
              </a:rPr>
              <a:t> </a:t>
            </a:r>
            <a:r>
              <a:rPr dirty="0" sz="700" spc="20">
                <a:solidFill>
                  <a:srgbClr val="232323"/>
                </a:solidFill>
                <a:latin typeface="Arial"/>
                <a:cs typeface="Arial"/>
              </a:rPr>
              <a:t>33</a:t>
            </a:r>
            <a:r>
              <a:rPr dirty="0" sz="700" spc="20">
                <a:solidFill>
                  <a:srgbClr val="525252"/>
                </a:solidFill>
                <a:latin typeface="Arial"/>
                <a:cs typeface="Arial"/>
              </a:rPr>
              <a:t>(</a:t>
            </a:r>
            <a:r>
              <a:rPr dirty="0" sz="700" spc="20">
                <a:solidFill>
                  <a:srgbClr val="232323"/>
                </a:solidFill>
                <a:latin typeface="Arial"/>
                <a:cs typeface="Arial"/>
              </a:rPr>
              <a:t>4</a:t>
            </a:r>
            <a:r>
              <a:rPr dirty="0" sz="700" spc="20">
                <a:solidFill>
                  <a:srgbClr val="525252"/>
                </a:solidFill>
                <a:latin typeface="Arial"/>
                <a:cs typeface="Arial"/>
              </a:rPr>
              <a:t>)</a:t>
            </a:r>
            <a:r>
              <a:rPr dirty="0" sz="700" spc="20">
                <a:solidFill>
                  <a:srgbClr val="939393"/>
                </a:solidFill>
                <a:latin typeface="Arial"/>
                <a:cs typeface="Arial"/>
              </a:rPr>
              <a:t>:</a:t>
            </a:r>
            <a:r>
              <a:rPr dirty="0" sz="700" spc="20">
                <a:solidFill>
                  <a:srgbClr val="363636"/>
                </a:solidFill>
                <a:latin typeface="Arial"/>
                <a:cs typeface="Arial"/>
              </a:rPr>
              <a:t>5</a:t>
            </a:r>
            <a:r>
              <a:rPr dirty="0" sz="700" spc="20">
                <a:solidFill>
                  <a:srgbClr val="525252"/>
                </a:solidFill>
                <a:latin typeface="Arial"/>
                <a:cs typeface="Arial"/>
              </a:rPr>
              <a:t>77-583</a:t>
            </a:r>
            <a:r>
              <a:rPr dirty="0" sz="700" spc="20">
                <a:solidFill>
                  <a:srgbClr val="232323"/>
                </a:solidFill>
                <a:latin typeface="Arial"/>
                <a:cs typeface="Arial"/>
              </a:rPr>
              <a:t>.</a:t>
            </a:r>
            <a:r>
              <a:rPr dirty="0" sz="700" spc="-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700" spc="65">
                <a:solidFill>
                  <a:srgbClr val="525252"/>
                </a:solidFill>
                <a:latin typeface="Arial"/>
                <a:cs typeface="Arial"/>
              </a:rPr>
              <a:t>00</a:t>
            </a:r>
            <a:r>
              <a:rPr dirty="0" sz="700" spc="65">
                <a:solidFill>
                  <a:srgbClr val="808080"/>
                </a:solidFill>
                <a:latin typeface="Arial"/>
                <a:cs typeface="Arial"/>
              </a:rPr>
              <a:t>1:</a:t>
            </a:r>
            <a:r>
              <a:rPr dirty="0" sz="700" spc="-6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363636"/>
                </a:solidFill>
                <a:latin typeface="Arial"/>
                <a:cs typeface="Arial"/>
              </a:rPr>
              <a:t>1</a:t>
            </a:r>
            <a:r>
              <a:rPr dirty="0" sz="700" spc="-10">
                <a:solidFill>
                  <a:srgbClr val="525252"/>
                </a:solidFill>
                <a:latin typeface="Arial"/>
                <a:cs typeface="Arial"/>
              </a:rPr>
              <a:t>0</a:t>
            </a:r>
            <a:r>
              <a:rPr dirty="0" sz="700" spc="-10">
                <a:solidFill>
                  <a:srgbClr val="131313"/>
                </a:solidFill>
                <a:latin typeface="Arial"/>
                <a:cs typeface="Arial"/>
              </a:rPr>
              <a:t>.</a:t>
            </a:r>
            <a:r>
              <a:rPr dirty="0" sz="700" spc="-10">
                <a:solidFill>
                  <a:srgbClr val="525252"/>
                </a:solidFill>
                <a:latin typeface="Arial"/>
                <a:cs typeface="Arial"/>
              </a:rPr>
              <a:t>109</a:t>
            </a:r>
            <a:r>
              <a:rPr dirty="0" sz="700" spc="-10">
                <a:solidFill>
                  <a:srgbClr val="363636"/>
                </a:solidFill>
                <a:latin typeface="Arial"/>
                <a:cs typeface="Arial"/>
              </a:rPr>
              <a:t>7</a:t>
            </a:r>
            <a:r>
              <a:rPr dirty="0" sz="700" spc="-10">
                <a:solidFill>
                  <a:srgbClr val="6D6D6D"/>
                </a:solidFill>
                <a:latin typeface="Arial"/>
                <a:cs typeface="Arial"/>
              </a:rPr>
              <a:t>/</a:t>
            </a:r>
            <a:r>
              <a:rPr dirty="0" sz="700" spc="-10">
                <a:solidFill>
                  <a:srgbClr val="525252"/>
                </a:solidFill>
                <a:latin typeface="Arial"/>
                <a:cs typeface="Arial"/>
              </a:rPr>
              <a:t>AC0</a:t>
            </a:r>
            <a:r>
              <a:rPr dirty="0" sz="700" spc="-10">
                <a:solidFill>
                  <a:srgbClr val="808080"/>
                </a:solidFill>
                <a:latin typeface="Arial"/>
                <a:cs typeface="Arial"/>
              </a:rPr>
              <a:t>.</a:t>
            </a:r>
            <a:r>
              <a:rPr dirty="0" sz="700" spc="-10">
                <a:solidFill>
                  <a:srgbClr val="525252"/>
                </a:solidFill>
                <a:latin typeface="Arial"/>
                <a:cs typeface="Arial"/>
              </a:rPr>
              <a:t>00</a:t>
            </a:r>
            <a:r>
              <a:rPr dirty="0" sz="700" spc="-10">
                <a:solidFill>
                  <a:srgbClr val="363636"/>
                </a:solidFill>
                <a:latin typeface="Arial"/>
                <a:cs typeface="Arial"/>
              </a:rPr>
              <a:t>00</a:t>
            </a:r>
            <a:r>
              <a:rPr dirty="0" sz="700" spc="-10">
                <a:solidFill>
                  <a:srgbClr val="525252"/>
                </a:solidFill>
                <a:latin typeface="Arial"/>
                <a:cs typeface="Arial"/>
              </a:rPr>
              <a:t>00000</a:t>
            </a:r>
            <a:r>
              <a:rPr dirty="0" sz="700" spc="-10">
                <a:solidFill>
                  <a:srgbClr val="363636"/>
                </a:solidFill>
                <a:latin typeface="Arial"/>
                <a:cs typeface="Arial"/>
              </a:rPr>
              <a:t>0000</a:t>
            </a:r>
            <a:r>
              <a:rPr dirty="0" sz="700" spc="-10">
                <a:solidFill>
                  <a:srgbClr val="525252"/>
                </a:solidFill>
                <a:latin typeface="Arial"/>
                <a:cs typeface="Arial"/>
              </a:rPr>
              <a:t>8</a:t>
            </a:r>
            <a:r>
              <a:rPr dirty="0" sz="700" spc="-10">
                <a:solidFill>
                  <a:srgbClr val="363636"/>
                </a:solidFill>
                <a:latin typeface="Arial"/>
                <a:cs typeface="Arial"/>
              </a:rPr>
              <a:t>8</a:t>
            </a:r>
            <a:r>
              <a:rPr dirty="0" sz="700" spc="-10">
                <a:solidFill>
                  <a:srgbClr val="525252"/>
                </a:solidFill>
                <a:latin typeface="Arial"/>
                <a:cs typeface="Arial"/>
              </a:rPr>
              <a:t>7</a:t>
            </a:r>
            <a:endParaRPr sz="700">
              <a:latin typeface="Arial"/>
              <a:cs typeface="Arial"/>
            </a:endParaRPr>
          </a:p>
          <a:p>
            <a:pPr marL="13335">
              <a:lnSpc>
                <a:spcPts val="880"/>
              </a:lnSpc>
            </a:pP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2</a:t>
            </a:r>
            <a:r>
              <a:rPr dirty="0" sz="700" spc="315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939393"/>
                </a:solidFill>
                <a:latin typeface="Arial"/>
                <a:cs typeface="Arial"/>
              </a:rPr>
              <a:t>Unit&amp;d</a:t>
            </a:r>
            <a:r>
              <a:rPr dirty="0" sz="700" spc="-10">
                <a:solidFill>
                  <a:srgbClr val="939393"/>
                </a:solidFill>
                <a:latin typeface="Arial"/>
                <a:cs typeface="Arial"/>
              </a:rPr>
              <a:t> </a:t>
            </a:r>
            <a:r>
              <a:rPr dirty="0" sz="700" spc="50">
                <a:solidFill>
                  <a:srgbClr val="939393"/>
                </a:solidFill>
                <a:latin typeface="Arial"/>
                <a:cs typeface="Arial"/>
              </a:rPr>
              <a:t>Kingdom</a:t>
            </a:r>
            <a:r>
              <a:rPr dirty="0" sz="700" spc="45">
                <a:solidFill>
                  <a:srgbClr val="93939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939393"/>
                </a:solidFill>
                <a:latin typeface="Arial"/>
                <a:cs typeface="Arial"/>
              </a:rPr>
              <a:t>National</a:t>
            </a:r>
            <a:r>
              <a:rPr dirty="0" sz="700" spc="30">
                <a:solidFill>
                  <a:srgbClr val="93939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939393"/>
                </a:solidFill>
                <a:latin typeface="Arial"/>
                <a:cs typeface="Arial"/>
              </a:rPr>
              <a:t>Statistics.</a:t>
            </a:r>
            <a:r>
              <a:rPr dirty="0" sz="700" spc="75">
                <a:solidFill>
                  <a:srgbClr val="93939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808080"/>
                </a:solidFill>
                <a:latin typeface="Arial"/>
                <a:cs typeface="Arial"/>
              </a:rPr>
              <a:t>2015</a:t>
            </a:r>
            <a:r>
              <a:rPr dirty="0" sz="700" spc="3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 spc="55">
                <a:solidFill>
                  <a:srgbClr val="939393"/>
                </a:solidFill>
                <a:latin typeface="Arial"/>
                <a:cs typeface="Arial"/>
              </a:rPr>
              <a:t>UK</a:t>
            </a:r>
            <a:r>
              <a:rPr dirty="0" sz="700" spc="114">
                <a:solidFill>
                  <a:srgbClr val="93939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808080"/>
                </a:solidFill>
                <a:latin typeface="Arial"/>
                <a:cs typeface="Arial"/>
              </a:rPr>
              <a:t>Greonhouso</a:t>
            </a:r>
            <a:r>
              <a:rPr dirty="0" sz="700" spc="16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939393"/>
                </a:solidFill>
                <a:latin typeface="Arial"/>
                <a:cs typeface="Arial"/>
              </a:rPr>
              <a:t>Gas</a:t>
            </a:r>
            <a:r>
              <a:rPr dirty="0" sz="700" spc="175">
                <a:solidFill>
                  <a:srgbClr val="93939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939393"/>
                </a:solidFill>
                <a:latin typeface="Arial"/>
                <a:cs typeface="Arial"/>
              </a:rPr>
              <a:t>Emis.sions.</a:t>
            </a:r>
            <a:r>
              <a:rPr dirty="0" sz="700" spc="229">
                <a:solidFill>
                  <a:srgbClr val="93939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939393"/>
                </a:solidFill>
                <a:latin typeface="Arial"/>
                <a:cs typeface="Arial"/>
              </a:rPr>
              <a:t>Fmal</a:t>
            </a:r>
            <a:r>
              <a:rPr dirty="0" sz="700">
                <a:solidFill>
                  <a:srgbClr val="808080"/>
                </a:solidFill>
                <a:latin typeface="Arial"/>
                <a:cs typeface="Arial"/>
              </a:rPr>
              <a:t>Figures.</a:t>
            </a:r>
            <a:r>
              <a:rPr dirty="0" sz="700" spc="-15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808080"/>
                </a:solidFill>
                <a:latin typeface="Arial"/>
                <a:cs typeface="Arial"/>
              </a:rPr>
              <a:t>Department</a:t>
            </a:r>
            <a:r>
              <a:rPr dirty="0" sz="700" spc="16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6D6D6D"/>
                </a:solidFill>
                <a:latin typeface="Arial"/>
                <a:cs typeface="Arial"/>
              </a:rPr>
              <a:t>ror</a:t>
            </a:r>
            <a:r>
              <a:rPr dirty="0" sz="700" spc="65">
                <a:solidFill>
                  <a:srgbClr val="6D6D6D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939393"/>
                </a:solidFill>
                <a:latin typeface="Arial"/>
                <a:cs typeface="Arial"/>
              </a:rPr>
              <a:t>BuSilless,</a:t>
            </a:r>
            <a:r>
              <a:rPr dirty="0" sz="700" spc="-30">
                <a:solidFill>
                  <a:srgbClr val="93939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939393"/>
                </a:solidFill>
                <a:latin typeface="Arial"/>
                <a:cs typeface="Arial"/>
              </a:rPr>
              <a:t>Energy</a:t>
            </a:r>
            <a:r>
              <a:rPr dirty="0" sz="700" spc="150">
                <a:solidFill>
                  <a:srgbClr val="93939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808080"/>
                </a:solidFill>
                <a:latin typeface="Arial"/>
                <a:cs typeface="Arial"/>
              </a:rPr>
              <a:t>and</a:t>
            </a:r>
            <a:r>
              <a:rPr dirty="0" sz="700" spc="-4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A8A8A8"/>
                </a:solidFill>
                <a:latin typeface="Arial"/>
                <a:cs typeface="Arial"/>
              </a:rPr>
              <a:t>Industrial</a:t>
            </a:r>
            <a:r>
              <a:rPr dirty="0" sz="700" spc="30">
                <a:solidFill>
                  <a:srgbClr val="A8A8A8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808080"/>
                </a:solidFill>
                <a:latin typeface="Arial"/>
                <a:cs typeface="Arial"/>
              </a:rPr>
              <a:t>Strategy.</a:t>
            </a:r>
            <a:r>
              <a:rPr dirty="0" sz="700" spc="2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939393"/>
                </a:solidFill>
                <a:latin typeface="Arial"/>
                <a:cs typeface="Arial"/>
              </a:rPr>
              <a:t>(lntem0-t]</a:t>
            </a:r>
            <a:r>
              <a:rPr dirty="0" sz="700" spc="110">
                <a:solidFill>
                  <a:srgbClr val="93939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808080"/>
                </a:solidFill>
                <a:latin typeface="Arial"/>
                <a:cs typeface="Arial"/>
              </a:rPr>
              <a:t>2017.</a:t>
            </a:r>
            <a:r>
              <a:rPr dirty="0" sz="700" spc="-4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808080"/>
                </a:solidFill>
                <a:latin typeface="Arial"/>
                <a:cs typeface="Arial"/>
              </a:rPr>
              <a:t>(cited</a:t>
            </a:r>
            <a:r>
              <a:rPr dirty="0" sz="700">
                <a:solidFill>
                  <a:srgbClr val="939393"/>
                </a:solidFill>
                <a:latin typeface="Arial"/>
                <a:cs typeface="Arial"/>
              </a:rPr>
              <a:t>April</a:t>
            </a:r>
            <a:r>
              <a:rPr dirty="0" sz="700" spc="40">
                <a:solidFill>
                  <a:srgbClr val="93939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808080"/>
                </a:solidFill>
                <a:latin typeface="Arial"/>
                <a:cs typeface="Arial"/>
              </a:rPr>
              <a:t>2022JAvailablo</a:t>
            </a:r>
            <a:r>
              <a:rPr dirty="0" sz="700" spc="2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939393"/>
                </a:solidFill>
                <a:latin typeface="Arial"/>
                <a:cs typeface="Arial"/>
              </a:rPr>
              <a:t>from</a:t>
            </a:r>
            <a:r>
              <a:rPr dirty="0" sz="700">
                <a:solidFill>
                  <a:srgbClr val="BABABA"/>
                </a:solidFill>
                <a:latin typeface="Arial"/>
                <a:cs typeface="Arial"/>
              </a:rPr>
              <a:t>:</a:t>
            </a:r>
            <a:r>
              <a:rPr dirty="0" sz="700" spc="245">
                <a:solidFill>
                  <a:srgbClr val="BABABA"/>
                </a:solidFill>
                <a:latin typeface="Arial"/>
                <a:cs typeface="Arial"/>
              </a:rPr>
              <a:t> </a:t>
            </a:r>
            <a:r>
              <a:rPr dirty="0" u="heavy" sz="950" spc="-100">
                <a:solidFill>
                  <a:srgbClr val="7977D8"/>
                </a:solidFill>
                <a:uFill>
                  <a:solidFill>
                    <a:srgbClr val="6967CF"/>
                  </a:solidFill>
                </a:uFill>
                <a:latin typeface="Times New Roman"/>
                <a:cs typeface="Times New Roman"/>
              </a:rPr>
              <a:t>bJ</a:t>
            </a:r>
            <a:r>
              <a:rPr dirty="0" u="heavy" sz="950" spc="-100">
                <a:solidFill>
                  <a:srgbClr val="312BAF"/>
                </a:solidFill>
                <a:uFill>
                  <a:solidFill>
                    <a:srgbClr val="6967CF"/>
                  </a:solidFill>
                </a:uFill>
                <a:latin typeface="Times New Roman"/>
                <a:cs typeface="Times New Roman"/>
              </a:rPr>
              <a:t>I</a:t>
            </a:r>
            <a:r>
              <a:rPr dirty="0" u="heavy" sz="950" spc="-100">
                <a:solidFill>
                  <a:srgbClr val="6967CF"/>
                </a:solidFill>
                <a:uFill>
                  <a:solidFill>
                    <a:srgbClr val="6967CF"/>
                  </a:solidFill>
                </a:uFill>
                <a:latin typeface="Times New Roman"/>
                <a:cs typeface="Times New Roman"/>
              </a:rPr>
              <a:t>P$'.l/a$SQ1$:</a:t>
            </a:r>
            <a:r>
              <a:rPr dirty="0" u="heavy" sz="950" spc="-100">
                <a:solidFill>
                  <a:srgbClr val="9390DB"/>
                </a:solidFill>
                <a:uFill>
                  <a:solidFill>
                    <a:srgbClr val="6967CF"/>
                  </a:solidFill>
                </a:uFill>
                <a:latin typeface="Times New Roman"/>
                <a:cs typeface="Times New Roman"/>
              </a:rPr>
              <a:t>,</a:t>
            </a:r>
            <a:r>
              <a:rPr dirty="0" u="heavy" sz="950" spc="-100">
                <a:solidFill>
                  <a:srgbClr val="6967CF"/>
                </a:solidFill>
                <a:uFill>
                  <a:solidFill>
                    <a:srgbClr val="6967CF"/>
                  </a:solidFill>
                </a:uFill>
                <a:latin typeface="Times New Roman"/>
                <a:cs typeface="Times New Roman"/>
              </a:rPr>
              <a:t>PubliMi09</a:t>
            </a:r>
            <a:r>
              <a:rPr dirty="0" u="heavy" sz="950" spc="-100">
                <a:solidFill>
                  <a:srgbClr val="7977D8"/>
                </a:solidFill>
                <a:uFill>
                  <a:solidFill>
                    <a:srgbClr val="6967CF"/>
                  </a:solidFill>
                </a:uFill>
                <a:latin typeface="Times New Roman"/>
                <a:cs typeface="Times New Roman"/>
              </a:rPr>
              <a:t>t&gt;trv</a:t>
            </a:r>
            <a:r>
              <a:rPr dirty="0" u="heavy" sz="950" spc="-100">
                <a:solidFill>
                  <a:srgbClr val="5450BC"/>
                </a:solidFill>
                <a:uFill>
                  <a:solidFill>
                    <a:srgbClr val="6967CF"/>
                  </a:solidFill>
                </a:uFill>
                <a:latin typeface="Times New Roman"/>
                <a:cs typeface="Times New Roman"/>
              </a:rPr>
              <a:t>i</a:t>
            </a:r>
            <a:r>
              <a:rPr dirty="0" u="heavy" sz="950" spc="-100">
                <a:solidFill>
                  <a:srgbClr val="7977D8"/>
                </a:solidFill>
                <a:uFill>
                  <a:solidFill>
                    <a:srgbClr val="6967CF"/>
                  </a:solidFill>
                </a:uFill>
                <a:latin typeface="Times New Roman"/>
                <a:cs typeface="Times New Roman"/>
              </a:rPr>
              <a:t>ca</a:t>
            </a:r>
            <a:r>
              <a:rPr dirty="0" u="heavy" sz="950" spc="55">
                <a:solidFill>
                  <a:srgbClr val="7977D8"/>
                </a:solidFill>
                <a:uFill>
                  <a:solidFill>
                    <a:srgbClr val="6967C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950" spc="-140">
                <a:solidFill>
                  <a:srgbClr val="6967CF"/>
                </a:solidFill>
                <a:uFill>
                  <a:solidFill>
                    <a:srgbClr val="6967CF"/>
                  </a:solidFill>
                </a:uFill>
                <a:latin typeface="Times New Roman"/>
                <a:cs typeface="Times New Roman"/>
              </a:rPr>
              <a:t>gg14u)S/qoyftCQOOQQl/uPloads:/$YS-</a:t>
            </a:r>
            <a:r>
              <a:rPr dirty="0" u="heavy" sz="950" spc="-120">
                <a:solidFill>
                  <a:srgbClr val="6967CF"/>
                </a:solidFill>
                <a:uFill>
                  <a:solidFill>
                    <a:srgbClr val="6967CF"/>
                  </a:solidFill>
                </a:uFill>
                <a:latin typeface="Times New Roman"/>
                <a:cs typeface="Times New Roman"/>
              </a:rPr>
              <a:t>tAOOIUlll0i1dstattad,rotnt</a:t>
            </a:r>
            <a:r>
              <a:rPr dirty="0" u="heavy" sz="950" spc="145">
                <a:solidFill>
                  <a:srgbClr val="6967CF"/>
                </a:solidFill>
                <a:uFill>
                  <a:solidFill>
                    <a:srgbClr val="6967CF"/>
                  </a:solidFill>
                </a:uFill>
                <a:latin typeface="Times New Roman"/>
                <a:cs typeface="Times New Roman"/>
              </a:rPr>
              <a:t>  </a:t>
            </a:r>
            <a:r>
              <a:rPr dirty="0" u="heavy" sz="950" spc="-90">
                <a:solidFill>
                  <a:srgbClr val="5450BC"/>
                </a:solidFill>
                <a:uFill>
                  <a:solidFill>
                    <a:srgbClr val="6967CF"/>
                  </a:solidFill>
                </a:uFill>
                <a:latin typeface="Times New Roman"/>
                <a:cs typeface="Times New Roman"/>
              </a:rPr>
              <a:t>data</a:t>
            </a:r>
            <a:r>
              <a:rPr dirty="0" u="heavy" sz="950" spc="-90">
                <a:solidFill>
                  <a:srgbClr val="7977D8"/>
                </a:solidFill>
                <a:uFill>
                  <a:solidFill>
                    <a:srgbClr val="6967CF"/>
                  </a:solidFill>
                </a:uFill>
                <a:latin typeface="Times New Roman"/>
                <a:cs typeface="Times New Roman"/>
              </a:rPr>
              <a:t>/(i</a:t>
            </a:r>
            <a:r>
              <a:rPr dirty="0" u="heavy" sz="950" spc="-90">
                <a:solidFill>
                  <a:srgbClr val="5450BC"/>
                </a:solidFill>
                <a:uFill>
                  <a:solidFill>
                    <a:srgbClr val="6967CF"/>
                  </a:solidFill>
                </a:uFill>
                <a:latin typeface="Times New Roman"/>
                <a:cs typeface="Times New Roman"/>
              </a:rPr>
              <a:t>l</a:t>
            </a:r>
            <a:r>
              <a:rPr dirty="0" u="heavy" sz="950" spc="-90">
                <a:solidFill>
                  <a:srgbClr val="7977D8"/>
                </a:solidFill>
                <a:uFill>
                  <a:solidFill>
                    <a:srgbClr val="6967CF"/>
                  </a:solidFill>
                </a:uFill>
                <a:latin typeface="Times New Roman"/>
                <a:cs typeface="Times New Roman"/>
              </a:rPr>
              <a:t>@!§043</a:t>
            </a:r>
            <a:r>
              <a:rPr dirty="0" u="heavy" sz="950" spc="-90">
                <a:solidFill>
                  <a:srgbClr val="5450BC"/>
                </a:solidFill>
                <a:uFill>
                  <a:solidFill>
                    <a:srgbClr val="6967CF"/>
                  </a:solidFill>
                </a:uFill>
                <a:latin typeface="Times New Roman"/>
                <a:cs typeface="Times New Roman"/>
              </a:rPr>
              <a:t>5</a:t>
            </a:r>
            <a:r>
              <a:rPr dirty="0" u="heavy" sz="950" spc="-90">
                <a:solidFill>
                  <a:srgbClr val="7977D8"/>
                </a:solidFill>
                <a:uFill>
                  <a:solidFill>
                    <a:srgbClr val="6967CF"/>
                  </a:solidFill>
                </a:uFill>
                <a:latin typeface="Times New Roman"/>
                <a:cs typeface="Times New Roman"/>
              </a:rPr>
              <a:t>01</a:t>
            </a:r>
            <a:r>
              <a:rPr dirty="0" u="heavy" sz="950" spc="-90">
                <a:solidFill>
                  <a:srgbClr val="5450BC"/>
                </a:solidFill>
                <a:uFill>
                  <a:solidFill>
                    <a:srgbClr val="6967CF"/>
                  </a:solidFill>
                </a:uFill>
                <a:latin typeface="Times New Roman"/>
                <a:cs typeface="Times New Roman"/>
              </a:rPr>
              <a:t>2015</a:t>
            </a:r>
            <a:r>
              <a:rPr dirty="0" u="heavy" sz="950" spc="145">
                <a:solidFill>
                  <a:srgbClr val="5450BC"/>
                </a:solidFill>
                <a:uFill>
                  <a:solidFill>
                    <a:srgbClr val="6967CF"/>
                  </a:solidFill>
                </a:uFill>
                <a:latin typeface="Times New Roman"/>
                <a:cs typeface="Times New Roman"/>
              </a:rPr>
              <a:t>  </a:t>
            </a:r>
            <a:r>
              <a:rPr dirty="0" u="heavy" sz="950">
                <a:solidFill>
                  <a:srgbClr val="7977D8"/>
                </a:solidFill>
                <a:uFill>
                  <a:solidFill>
                    <a:srgbClr val="6967CF"/>
                  </a:solidFill>
                </a:uFill>
                <a:latin typeface="Times New Roman"/>
                <a:cs typeface="Times New Roman"/>
              </a:rPr>
              <a:t>fina</a:t>
            </a:r>
            <a:r>
              <a:rPr dirty="0" u="heavy" sz="950">
                <a:solidFill>
                  <a:srgbClr val="1C168E"/>
                </a:solidFill>
                <a:uFill>
                  <a:solidFill>
                    <a:srgbClr val="6967CF"/>
                  </a:solidFill>
                </a:uFill>
                <a:latin typeface="Times New Roman"/>
                <a:cs typeface="Times New Roman"/>
              </a:rPr>
              <a:t>l</a:t>
            </a:r>
            <a:r>
              <a:rPr dirty="0" u="heavy" sz="950" spc="145">
                <a:solidFill>
                  <a:srgbClr val="1C168E"/>
                </a:solidFill>
                <a:uFill>
                  <a:solidFill>
                    <a:srgbClr val="6967CF"/>
                  </a:solidFill>
                </a:uFill>
                <a:latin typeface="Times New Roman"/>
                <a:cs typeface="Times New Roman"/>
              </a:rPr>
              <a:t>  </a:t>
            </a:r>
            <a:r>
              <a:rPr dirty="0" u="heavy" sz="950" spc="-125">
                <a:solidFill>
                  <a:srgbClr val="6967CF"/>
                </a:solidFill>
                <a:uFill>
                  <a:solidFill>
                    <a:srgbClr val="6967CF"/>
                  </a:solidFill>
                </a:uFill>
                <a:latin typeface="Times New Roman"/>
                <a:cs typeface="Times New Roman"/>
              </a:rPr>
              <a:t>Eroi$S</a:t>
            </a:r>
            <a:r>
              <a:rPr dirty="0" u="heavy" sz="950" spc="-125">
                <a:solidFill>
                  <a:srgbClr val="1C168E"/>
                </a:solidFill>
                <a:uFill>
                  <a:solidFill>
                    <a:srgbClr val="6967CF"/>
                  </a:solidFill>
                </a:uFill>
                <a:latin typeface="Times New Roman"/>
                <a:cs typeface="Times New Roman"/>
              </a:rPr>
              <a:t>i</a:t>
            </a:r>
            <a:r>
              <a:rPr dirty="0" u="heavy" sz="950" spc="-125">
                <a:solidFill>
                  <a:srgbClr val="7977D8"/>
                </a:solidFill>
                <a:uFill>
                  <a:solidFill>
                    <a:srgbClr val="6967CF"/>
                  </a:solidFill>
                </a:uFill>
                <a:latin typeface="Times New Roman"/>
                <a:cs typeface="Times New Roman"/>
              </a:rPr>
              <a:t>QOS</a:t>
            </a:r>
            <a:r>
              <a:rPr dirty="0" u="heavy" sz="950" spc="200">
                <a:solidFill>
                  <a:srgbClr val="7977D8"/>
                </a:solidFill>
                <a:uFill>
                  <a:solidFill>
                    <a:srgbClr val="6967C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950" spc="-10">
                <a:solidFill>
                  <a:srgbClr val="6967CF"/>
                </a:solidFill>
                <a:uFill>
                  <a:solidFill>
                    <a:srgbClr val="6967CF"/>
                  </a:solidFill>
                </a:uFill>
                <a:latin typeface="Times New Roman"/>
                <a:cs typeface="Times New Roman"/>
              </a:rPr>
              <a:t>$</a:t>
            </a:r>
            <a:r>
              <a:rPr dirty="0" u="heavy" sz="950" spc="-10">
                <a:solidFill>
                  <a:srgbClr val="261CB5"/>
                </a:solidFill>
                <a:uFill>
                  <a:solidFill>
                    <a:srgbClr val="6967CF"/>
                  </a:solidFill>
                </a:uFill>
                <a:latin typeface="Times New Roman"/>
                <a:cs typeface="Times New Roman"/>
              </a:rPr>
              <a:t>l</a:t>
            </a:r>
            <a:r>
              <a:rPr dirty="0" u="heavy" sz="950" spc="-10">
                <a:solidFill>
                  <a:srgbClr val="5450BC"/>
                </a:solidFill>
                <a:uFill>
                  <a:solidFill>
                    <a:srgbClr val="6967CF"/>
                  </a:solidFill>
                </a:uFill>
                <a:latin typeface="Times New Roman"/>
                <a:cs typeface="Times New Roman"/>
              </a:rPr>
              <a:t>8USli</a:t>
            </a:r>
            <a:r>
              <a:rPr dirty="0" u="heavy" sz="950" spc="-10">
                <a:solidFill>
                  <a:srgbClr val="7977D8"/>
                </a:solidFill>
                <a:uFill>
                  <a:solidFill>
                    <a:srgbClr val="6967CF"/>
                  </a:solidFill>
                </a:uFill>
                <a:latin typeface="Times New Roman"/>
                <a:cs typeface="Times New Roman"/>
              </a:rPr>
              <a:t>Cs</a:t>
            </a:r>
            <a:r>
              <a:rPr dirty="0" u="heavy" sz="950" spc="-10">
                <a:solidFill>
                  <a:srgbClr val="9390DB"/>
                </a:solidFill>
                <a:uFill>
                  <a:solidFill>
                    <a:srgbClr val="6967CF"/>
                  </a:solidFill>
                </a:uFill>
                <a:latin typeface="Times New Roman"/>
                <a:cs typeface="Times New Roman"/>
              </a:rPr>
              <a:t>,</a:t>
            </a:r>
            <a:r>
              <a:rPr dirty="0" u="heavy" sz="950" spc="-10">
                <a:solidFill>
                  <a:srgbClr val="6967CF"/>
                </a:solidFill>
                <a:uFill>
                  <a:solidFill>
                    <a:srgbClr val="6967CF"/>
                  </a:solidFill>
                </a:uFill>
                <a:latin typeface="Times New Roman"/>
                <a:cs typeface="Times New Roman"/>
              </a:rPr>
              <a:t>D&lt;</a:t>
            </a:r>
            <a:r>
              <a:rPr dirty="0" sz="950" spc="-10">
                <a:solidFill>
                  <a:srgbClr val="6967CF"/>
                </a:solidFill>
                <a:latin typeface="Times New Roman"/>
                <a:cs typeface="Times New Roman"/>
              </a:rPr>
              <a:t>U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ts val="830"/>
              </a:lnSpc>
            </a:pPr>
            <a:r>
              <a:rPr dirty="0" sz="700">
                <a:solidFill>
                  <a:srgbClr val="939393"/>
                </a:solidFill>
                <a:latin typeface="Arial"/>
                <a:cs typeface="Arial"/>
              </a:rPr>
              <a:t>3</a:t>
            </a:r>
            <a:r>
              <a:rPr dirty="0" sz="700" spc="445">
                <a:solidFill>
                  <a:srgbClr val="939393"/>
                </a:solidFill>
                <a:latin typeface="Arial"/>
                <a:cs typeface="Arial"/>
              </a:rPr>
              <a:t> </a:t>
            </a:r>
            <a:r>
              <a:rPr dirty="0" sz="700" spc="-35">
                <a:solidFill>
                  <a:srgbClr val="939393"/>
                </a:solidFill>
                <a:latin typeface="Arial"/>
                <a:cs typeface="Arial"/>
              </a:rPr>
              <a:t>NHS</a:t>
            </a:r>
            <a:r>
              <a:rPr dirty="0" sz="700" spc="385">
                <a:solidFill>
                  <a:srgbClr val="939393"/>
                </a:solidFill>
                <a:latin typeface="Arial"/>
                <a:cs typeface="Arial"/>
              </a:rPr>
              <a:t>  </a:t>
            </a:r>
            <a:r>
              <a:rPr dirty="0" sz="700">
                <a:solidFill>
                  <a:srgbClr val="939393"/>
                </a:solidFill>
                <a:latin typeface="Arial"/>
                <a:cs typeface="Arial"/>
              </a:rPr>
              <a:t>England.</a:t>
            </a:r>
            <a:r>
              <a:rPr dirty="0" sz="700" spc="-30">
                <a:solidFill>
                  <a:srgbClr val="93939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808080"/>
                </a:solidFill>
                <a:latin typeface="Arial"/>
                <a:cs typeface="Arial"/>
              </a:rPr>
              <a:t>Delivering</a:t>
            </a:r>
            <a:r>
              <a:rPr dirty="0" sz="700" spc="6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939393"/>
                </a:solidFill>
                <a:latin typeface="Arial"/>
                <a:cs typeface="Arial"/>
              </a:rPr>
              <a:t>a</a:t>
            </a:r>
            <a:r>
              <a:rPr dirty="0" sz="700" spc="125">
                <a:solidFill>
                  <a:srgbClr val="93939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939393"/>
                </a:solidFill>
                <a:latin typeface="Arial"/>
                <a:cs typeface="Arial"/>
              </a:rPr>
              <a:t>'"Not</a:t>
            </a:r>
            <a:r>
              <a:rPr dirty="0" sz="700" spc="-40">
                <a:solidFill>
                  <a:srgbClr val="93939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808080"/>
                </a:solidFill>
                <a:latin typeface="Arial"/>
                <a:cs typeface="Arial"/>
              </a:rPr>
              <a:t>Zero</a:t>
            </a:r>
            <a:r>
              <a:rPr dirty="0" sz="700">
                <a:solidFill>
                  <a:srgbClr val="BABABA"/>
                </a:solidFill>
                <a:latin typeface="Arial"/>
                <a:cs typeface="Arial"/>
              </a:rPr>
              <a:t>·</a:t>
            </a:r>
            <a:r>
              <a:rPr dirty="0" sz="700" spc="-20">
                <a:solidFill>
                  <a:srgbClr val="BABABA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808080"/>
                </a:solidFill>
                <a:latin typeface="Arial"/>
                <a:cs typeface="Arial"/>
              </a:rPr>
              <a:t>National</a:t>
            </a:r>
            <a:r>
              <a:rPr dirty="0" sz="700" spc="-6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939393"/>
                </a:solidFill>
                <a:latin typeface="Arial"/>
                <a:cs typeface="Arial"/>
              </a:rPr>
              <a:t>Health</a:t>
            </a:r>
            <a:r>
              <a:rPr dirty="0" sz="700" spc="155">
                <a:solidFill>
                  <a:srgbClr val="93939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939393"/>
                </a:solidFill>
                <a:latin typeface="Arial"/>
                <a:cs typeface="Arial"/>
              </a:rPr>
              <a:t>Service.</a:t>
            </a:r>
            <a:r>
              <a:rPr dirty="0" sz="700" spc="-40">
                <a:solidFill>
                  <a:srgbClr val="93939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808080"/>
                </a:solidFill>
                <a:latin typeface="Arial"/>
                <a:cs typeface="Arial"/>
              </a:rPr>
              <a:t>London:</a:t>
            </a:r>
            <a:r>
              <a:rPr dirty="0" sz="700" spc="-65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 spc="60">
                <a:solidFill>
                  <a:srgbClr val="808080"/>
                </a:solidFill>
                <a:latin typeface="Arial"/>
                <a:cs typeface="Arial"/>
              </a:rPr>
              <a:t>NHS</a:t>
            </a:r>
            <a:r>
              <a:rPr dirty="0" sz="700" spc="55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 spc="50">
                <a:solidFill>
                  <a:srgbClr val="808080"/>
                </a:solidFill>
                <a:latin typeface="Arial"/>
                <a:cs typeface="Arial"/>
              </a:rPr>
              <a:t>England</a:t>
            </a:r>
            <a:r>
              <a:rPr dirty="0" sz="700" spc="50">
                <a:solidFill>
                  <a:srgbClr val="939393"/>
                </a:solidFill>
                <a:latin typeface="Arial"/>
                <a:cs typeface="Arial"/>
              </a:rPr>
              <a:t>and</a:t>
            </a:r>
            <a:r>
              <a:rPr dirty="0" sz="700" spc="80">
                <a:solidFill>
                  <a:srgbClr val="939393"/>
                </a:solidFill>
                <a:latin typeface="Arial"/>
                <a:cs typeface="Arial"/>
              </a:rPr>
              <a:t> </a:t>
            </a:r>
            <a:r>
              <a:rPr dirty="0" sz="700" spc="65">
                <a:solidFill>
                  <a:srgbClr val="808080"/>
                </a:solidFill>
                <a:latin typeface="Arial"/>
                <a:cs typeface="Arial"/>
              </a:rPr>
              <a:t>NHS</a:t>
            </a:r>
            <a:r>
              <a:rPr dirty="0" sz="700" spc="45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6D6D6D"/>
                </a:solidFill>
                <a:latin typeface="Arial"/>
                <a:cs typeface="Arial"/>
              </a:rPr>
              <a:t>lmpc-ovomenl</a:t>
            </a:r>
            <a:r>
              <a:rPr dirty="0" sz="700" spc="80">
                <a:solidFill>
                  <a:srgbClr val="6D6D6D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808080"/>
                </a:solidFill>
                <a:latin typeface="Arial"/>
                <a:cs typeface="Arial"/>
              </a:rPr>
              <a:t>(Internet]</a:t>
            </a:r>
            <a:r>
              <a:rPr dirty="0" sz="700" spc="45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939393"/>
                </a:solidFill>
                <a:latin typeface="Arial"/>
                <a:cs typeface="Arial"/>
              </a:rPr>
              <a:t>2020</a:t>
            </a:r>
            <a:r>
              <a:rPr dirty="0" sz="700">
                <a:solidFill>
                  <a:srgbClr val="BABABA"/>
                </a:solidFill>
                <a:latin typeface="Arial"/>
                <a:cs typeface="Arial"/>
              </a:rPr>
              <a:t>:</a:t>
            </a:r>
            <a:r>
              <a:rPr dirty="0" sz="700" spc="110">
                <a:solidFill>
                  <a:srgbClr val="BABABA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808080"/>
                </a:solidFill>
                <a:latin typeface="Arial"/>
                <a:cs typeface="Arial"/>
              </a:rPr>
              <a:t>5-</a:t>
            </a:r>
            <a:r>
              <a:rPr dirty="0" sz="700" spc="55">
                <a:solidFill>
                  <a:srgbClr val="808080"/>
                </a:solidFill>
                <a:latin typeface="Arial"/>
                <a:cs typeface="Arial"/>
              </a:rPr>
              <a:t>33</a:t>
            </a:r>
            <a:r>
              <a:rPr dirty="0" sz="700" spc="-3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A8A8A8"/>
                </a:solidFill>
                <a:latin typeface="Arial"/>
                <a:cs typeface="Arial"/>
              </a:rPr>
              <a:t>(cited</a:t>
            </a:r>
            <a:r>
              <a:rPr dirty="0" sz="700">
                <a:solidFill>
                  <a:srgbClr val="939393"/>
                </a:solidFill>
                <a:latin typeface="Arial"/>
                <a:cs typeface="Arial"/>
              </a:rPr>
              <a:t>April </a:t>
            </a:r>
            <a:r>
              <a:rPr dirty="0" sz="700">
                <a:solidFill>
                  <a:srgbClr val="808080"/>
                </a:solidFill>
                <a:latin typeface="Arial"/>
                <a:cs typeface="Arial"/>
              </a:rPr>
              <a:t>2022)Avai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l</a:t>
            </a:r>
            <a:r>
              <a:rPr dirty="0" sz="700">
                <a:solidFill>
                  <a:srgbClr val="939393"/>
                </a:solidFill>
                <a:latin typeface="Arial"/>
                <a:cs typeface="Arial"/>
              </a:rPr>
              <a:t>able</a:t>
            </a:r>
            <a:r>
              <a:rPr dirty="0" sz="700" spc="370">
                <a:solidFill>
                  <a:srgbClr val="93939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808080"/>
                </a:solidFill>
                <a:latin typeface="Arial"/>
                <a:cs typeface="Arial"/>
              </a:rPr>
              <a:t>from:</a:t>
            </a:r>
            <a:r>
              <a:rPr dirty="0" sz="700" spc="25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u="heavy" sz="950" spc="-80">
                <a:solidFill>
                  <a:srgbClr val="6967CF"/>
                </a:solidFill>
                <a:uFill>
                  <a:solidFill>
                    <a:srgbClr val="7977D8"/>
                  </a:solidFill>
                </a:uFill>
                <a:latin typeface="Times New Roman"/>
                <a:cs typeface="Times New Roman"/>
              </a:rPr>
              <a:t>bl.l,os</a:t>
            </a:r>
            <a:r>
              <a:rPr dirty="0" u="heavy" sz="950" spc="-80">
                <a:solidFill>
                  <a:srgbClr val="9390DB"/>
                </a:solidFill>
                <a:uFill>
                  <a:solidFill>
                    <a:srgbClr val="7977D8"/>
                  </a:solidFill>
                </a:uFill>
                <a:latin typeface="Times New Roman"/>
                <a:cs typeface="Times New Roman"/>
              </a:rPr>
              <a:t>:J</a:t>
            </a:r>
            <a:r>
              <a:rPr dirty="0" u="heavy" sz="950" spc="-80">
                <a:solidFill>
                  <a:srgbClr val="7977D8"/>
                </a:solidFill>
                <a:uFill>
                  <a:solidFill>
                    <a:srgbClr val="7977D8"/>
                  </a:solidFill>
                </a:uFill>
                <a:latin typeface="Times New Roman"/>
                <a:cs typeface="Times New Roman"/>
              </a:rPr>
              <a:t>i»lvwono</a:t>
            </a:r>
            <a:r>
              <a:rPr dirty="0" u="heavy" sz="950" spc="-80">
                <a:solidFill>
                  <a:srgbClr val="5450BC"/>
                </a:solidFill>
                <a:uFill>
                  <a:solidFill>
                    <a:srgbClr val="7977D8"/>
                  </a:solidFill>
                </a:uFill>
                <a:latin typeface="Times New Roman"/>
                <a:cs typeface="Times New Roman"/>
              </a:rPr>
              <a:t>l</a:t>
            </a:r>
            <a:r>
              <a:rPr dirty="0" u="heavy" sz="950" spc="-80">
                <a:solidFill>
                  <a:srgbClr val="7977D8"/>
                </a:solidFill>
                <a:uFill>
                  <a:solidFill>
                    <a:srgbClr val="7977D8"/>
                  </a:solidFill>
                </a:uFill>
                <a:latin typeface="Times New Roman"/>
                <a:cs typeface="Times New Roman"/>
              </a:rPr>
              <a:t>and</a:t>
            </a:r>
            <a:r>
              <a:rPr dirty="0" u="heavy" sz="950" spc="110">
                <a:solidFill>
                  <a:srgbClr val="7977D8"/>
                </a:solidFill>
                <a:uFill>
                  <a:solidFill>
                    <a:srgbClr val="7977D8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950" spc="-114">
                <a:solidFill>
                  <a:srgbClr val="6967CF"/>
                </a:solidFill>
                <a:uFill>
                  <a:solidFill>
                    <a:srgbClr val="7977D8"/>
                  </a:solidFill>
                </a:uFill>
                <a:latin typeface="Times New Roman"/>
                <a:cs typeface="Times New Roman"/>
              </a:rPr>
              <a:t>Oh$</a:t>
            </a:r>
            <a:r>
              <a:rPr dirty="0" u="heavy" sz="950" spc="50">
                <a:solidFill>
                  <a:srgbClr val="6967CF"/>
                </a:solidFill>
                <a:uFill>
                  <a:solidFill>
                    <a:srgbClr val="7977D8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950" spc="-95">
                <a:solidFill>
                  <a:srgbClr val="6967CF"/>
                </a:solidFill>
                <a:uFill>
                  <a:solidFill>
                    <a:srgbClr val="7977D8"/>
                  </a:solidFill>
                </a:uFill>
                <a:latin typeface="Times New Roman"/>
                <a:cs typeface="Times New Roman"/>
              </a:rPr>
              <a:t>uk/9tHD:lmbNwo-</a:t>
            </a:r>
            <a:r>
              <a:rPr dirty="0" u="heavy" sz="950" spc="-75">
                <a:solidFill>
                  <a:srgbClr val="6967CF"/>
                </a:solidFill>
                <a:uFill>
                  <a:solidFill>
                    <a:srgbClr val="7977D8"/>
                  </a:solidFill>
                </a:uFill>
                <a:latin typeface="Times New Roman"/>
                <a:cs typeface="Times New Roman"/>
              </a:rPr>
              <a:t>cootonl/uPIOad$/$ilo${51{2020/tO/dtlNlriD9</a:t>
            </a:r>
            <a:r>
              <a:rPr dirty="0" u="heavy" sz="950" spc="-75">
                <a:solidFill>
                  <a:srgbClr val="463BC8"/>
                </a:solidFill>
                <a:uFill>
                  <a:solidFill>
                    <a:srgbClr val="7977D8"/>
                  </a:solidFill>
                </a:uFill>
                <a:latin typeface="Times New Roman"/>
                <a:cs typeface="Times New Roman"/>
              </a:rPr>
              <a:t>·</a:t>
            </a:r>
            <a:r>
              <a:rPr dirty="0" u="heavy" sz="950" spc="-75">
                <a:solidFill>
                  <a:srgbClr val="7977D8"/>
                </a:solidFill>
                <a:uFill>
                  <a:solidFill>
                    <a:srgbClr val="7977D8"/>
                  </a:solidFill>
                </a:uFill>
                <a:latin typeface="Times New Roman"/>
                <a:cs typeface="Times New Roman"/>
              </a:rPr>
              <a:t>i::D:lt.lOCP:naUona</a:t>
            </a:r>
            <a:r>
              <a:rPr dirty="0" u="heavy" sz="950" spc="-75">
                <a:solidFill>
                  <a:srgbClr val="5450BC"/>
                </a:solidFill>
                <a:uFill>
                  <a:solidFill>
                    <a:srgbClr val="7977D8"/>
                  </a:solidFill>
                </a:uFill>
                <a:latin typeface="Times New Roman"/>
                <a:cs typeface="Times New Roman"/>
              </a:rPr>
              <a:t>l</a:t>
            </a:r>
            <a:r>
              <a:rPr dirty="0" u="heavy" sz="950" spc="-75">
                <a:solidFill>
                  <a:srgbClr val="7977D8"/>
                </a:solidFill>
                <a:uFill>
                  <a:solidFill>
                    <a:srgbClr val="7977D8"/>
                  </a:solidFill>
                </a:uFill>
                <a:latin typeface="Times New Roman"/>
                <a:cs typeface="Times New Roman"/>
              </a:rPr>
              <a:t>:bHllb:$8tV</a:t>
            </a:r>
            <a:r>
              <a:rPr dirty="0" u="heavy" sz="950" spc="-75">
                <a:solidFill>
                  <a:srgbClr val="5450BC"/>
                </a:solidFill>
                <a:uFill>
                  <a:solidFill>
                    <a:srgbClr val="7977D8"/>
                  </a:solidFill>
                </a:uFill>
                <a:latin typeface="Times New Roman"/>
                <a:cs typeface="Times New Roman"/>
              </a:rPr>
              <a:t>i</a:t>
            </a:r>
            <a:r>
              <a:rPr dirty="0" u="heavy" sz="950" spc="-75">
                <a:solidFill>
                  <a:srgbClr val="7977D8"/>
                </a:solidFill>
                <a:uFill>
                  <a:solidFill>
                    <a:srgbClr val="7977D8"/>
                  </a:solidFill>
                </a:uFill>
                <a:latin typeface="Times New Roman"/>
                <a:cs typeface="Times New Roman"/>
              </a:rPr>
              <a:t>GO</a:t>
            </a:r>
            <a:r>
              <a:rPr dirty="0" u="heavy" sz="700" spc="-75">
                <a:solidFill>
                  <a:srgbClr val="6967CF"/>
                </a:solidFill>
                <a:uFill>
                  <a:solidFill>
                    <a:srgbClr val="7977D8"/>
                  </a:solidFill>
                </a:uFill>
                <a:latin typeface="Arial"/>
                <a:cs typeface="Arial"/>
              </a:rPr>
              <a:t>odf</a:t>
            </a:r>
            <a:r>
              <a:rPr dirty="0" u="heavy" sz="700" spc="500">
                <a:solidFill>
                  <a:srgbClr val="6967CF"/>
                </a:solidFill>
                <a:uFill>
                  <a:solidFill>
                    <a:srgbClr val="7977D8"/>
                  </a:solidFill>
                </a:uFill>
                <a:latin typeface="Arial"/>
                <a:cs typeface="Arial"/>
              </a:rPr>
              <a:t> </a:t>
            </a:r>
            <a:endParaRPr sz="700">
              <a:latin typeface="Arial"/>
              <a:cs typeface="Arial"/>
            </a:endParaRPr>
          </a:p>
          <a:p>
            <a:pPr marL="12700" marR="5116195" indent="2540">
              <a:lnSpc>
                <a:spcPct val="84600"/>
              </a:lnSpc>
              <a:spcBef>
                <a:spcPts val="20"/>
              </a:spcBef>
            </a:pPr>
            <a:r>
              <a:rPr dirty="0" sz="700">
                <a:solidFill>
                  <a:srgbClr val="808080"/>
                </a:solidFill>
                <a:latin typeface="Arial"/>
                <a:cs typeface="Arial"/>
              </a:rPr>
              <a:t>4</a:t>
            </a:r>
            <a:r>
              <a:rPr dirty="0" sz="700" spc="405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Shotton,</a:t>
            </a:r>
            <a:r>
              <a:rPr dirty="0" sz="700" spc="-4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CL,</a:t>
            </a:r>
            <a:r>
              <a:rPr dirty="0" sz="700" spc="365">
                <a:solidFill>
                  <a:srgbClr val="525252"/>
                </a:solidFill>
                <a:latin typeface="Arial"/>
                <a:cs typeface="Arial"/>
              </a:rPr>
              <a:t>  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S</a:t>
            </a:r>
            <a:r>
              <a:rPr dirty="0" sz="700">
                <a:solidFill>
                  <a:srgbClr val="232323"/>
                </a:solidFill>
                <a:latin typeface="Arial"/>
                <a:cs typeface="Arial"/>
              </a:rPr>
              <a:t>u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tton,</a:t>
            </a:r>
            <a:r>
              <a:rPr dirty="0" sz="700" spc="18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R</a:t>
            </a:r>
            <a:r>
              <a:rPr dirty="0" sz="700">
                <a:solidFill>
                  <a:srgbClr val="131313"/>
                </a:solidFill>
                <a:latin typeface="Arial"/>
                <a:cs typeface="Arial"/>
              </a:rPr>
              <a:t>.</a:t>
            </a:r>
            <a:r>
              <a:rPr dirty="0" sz="700">
                <a:solidFill>
                  <a:srgbClr val="363636"/>
                </a:solidFill>
                <a:latin typeface="Arial"/>
                <a:cs typeface="Arial"/>
              </a:rPr>
              <a:t>,</a:t>
            </a:r>
            <a:r>
              <a:rPr dirty="0" sz="700" spc="125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Wh</a:t>
            </a:r>
            <a:r>
              <a:rPr dirty="0" sz="700">
                <a:solidFill>
                  <a:srgbClr val="232323"/>
                </a:solidFill>
                <a:latin typeface="Arial"/>
                <a:cs typeface="Arial"/>
              </a:rPr>
              <a:t>i</a:t>
            </a:r>
            <a:r>
              <a:rPr dirty="0" sz="700">
                <a:solidFill>
                  <a:srgbClr val="6D6D6D"/>
                </a:solidFill>
                <a:latin typeface="Arial"/>
                <a:cs typeface="Arial"/>
              </a:rPr>
              <a:t>t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e</a:t>
            </a:r>
            <a:r>
              <a:rPr dirty="0" sz="700">
                <a:solidFill>
                  <a:srgbClr val="232323"/>
                </a:solidFill>
                <a:latin typeface="Arial"/>
                <a:cs typeface="Arial"/>
              </a:rPr>
              <a:t>,</a:t>
            </a:r>
            <a:r>
              <a:rPr dirty="0" sz="700" spc="8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S</a:t>
            </a:r>
            <a:r>
              <a:rPr dirty="0" sz="700">
                <a:solidFill>
                  <a:srgbClr val="232323"/>
                </a:solidFill>
                <a:latin typeface="Arial"/>
                <a:cs typeface="Arial"/>
              </a:rPr>
              <a:t>.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M</a:t>
            </a:r>
            <a:r>
              <a:rPr dirty="0" sz="700">
                <a:solidFill>
                  <a:srgbClr val="363636"/>
                </a:solidFill>
                <a:latin typeface="Arial"/>
                <a:cs typeface="Arial"/>
              </a:rPr>
              <a:t>.</a:t>
            </a:r>
            <a:r>
              <a:rPr dirty="0" sz="700" spc="18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Dosllurane</a:t>
            </a:r>
            <a:r>
              <a:rPr dirty="0" sz="700" spc="25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in</a:t>
            </a:r>
            <a:r>
              <a:rPr dirty="0" sz="700" spc="70">
                <a:solidFill>
                  <a:srgbClr val="525252"/>
                </a:solidFill>
                <a:latin typeface="Arial"/>
                <a:cs typeface="Arial"/>
              </a:rPr>
              <a:t> modem</a:t>
            </a:r>
            <a:r>
              <a:rPr dirty="0" sz="700" spc="1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363636"/>
                </a:solidFill>
                <a:latin typeface="Arial"/>
                <a:cs typeface="Arial"/>
              </a:rPr>
              <a:t>a</a:t>
            </a:r>
            <a:r>
              <a:rPr dirty="0" sz="700">
                <a:solidFill>
                  <a:srgbClr val="6D6D6D"/>
                </a:solidFill>
                <a:latin typeface="Arial"/>
                <a:cs typeface="Arial"/>
              </a:rPr>
              <a:t>n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aest</a:t>
            </a:r>
            <a:r>
              <a:rPr dirty="0" sz="700">
                <a:solidFill>
                  <a:srgbClr val="363636"/>
                </a:solidFill>
                <a:latin typeface="Arial"/>
                <a:cs typeface="Arial"/>
              </a:rPr>
              <a:t>h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e</a:t>
            </a:r>
            <a:r>
              <a:rPr dirty="0" sz="700">
                <a:solidFill>
                  <a:srgbClr val="363636"/>
                </a:solidFill>
                <a:latin typeface="Arial"/>
                <a:cs typeface="Arial"/>
              </a:rPr>
              <a:t>tic</a:t>
            </a:r>
            <a:r>
              <a:rPr dirty="0" sz="700" spc="19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p,</a:t>
            </a:r>
            <a:r>
              <a:rPr dirty="0" sz="700">
                <a:solidFill>
                  <a:srgbClr val="363636"/>
                </a:solidFill>
                <a:latin typeface="Arial"/>
                <a:cs typeface="Arial"/>
              </a:rPr>
              <a:t>a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ct</a:t>
            </a:r>
            <a:r>
              <a:rPr dirty="0" sz="700">
                <a:solidFill>
                  <a:srgbClr val="232323"/>
                </a:solidFill>
                <a:latin typeface="Arial"/>
                <a:cs typeface="Arial"/>
              </a:rPr>
              <a:t>i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ce</a:t>
            </a:r>
            <a:r>
              <a:rPr dirty="0" sz="700">
                <a:solidFill>
                  <a:srgbClr val="363636"/>
                </a:solidFill>
                <a:latin typeface="Arial"/>
                <a:cs typeface="Arial"/>
              </a:rPr>
              <a:t>:</a:t>
            </a:r>
            <a:r>
              <a:rPr dirty="0" sz="700" spc="145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wa</a:t>
            </a:r>
            <a:r>
              <a:rPr dirty="0" sz="700">
                <a:solidFill>
                  <a:srgbClr val="232323"/>
                </a:solidFill>
                <a:latin typeface="Arial"/>
                <a:cs typeface="Arial"/>
              </a:rPr>
              <a:t>l</a:t>
            </a:r>
            <a:r>
              <a:rPr dirty="0" sz="700">
                <a:solidFill>
                  <a:srgbClr val="6D6D6D"/>
                </a:solidFill>
                <a:latin typeface="Arial"/>
                <a:cs typeface="Arial"/>
              </a:rPr>
              <a:t>kin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g</a:t>
            </a:r>
            <a:r>
              <a:rPr dirty="0" sz="700" spc="165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on</a:t>
            </a:r>
            <a:r>
              <a:rPr dirty="0" sz="700" spc="365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thin</a:t>
            </a:r>
            <a:r>
              <a:rPr dirty="0" sz="700" spc="-7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ioe(caps)?British</a:t>
            </a:r>
            <a:r>
              <a:rPr dirty="0" sz="700" spc="-1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Journalof</a:t>
            </a:r>
            <a:r>
              <a:rPr dirty="0" sz="700" spc="15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Anaesthesia.</a:t>
            </a:r>
            <a:r>
              <a:rPr dirty="0" sz="700" spc="22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363636"/>
                </a:solidFill>
                <a:latin typeface="Arial"/>
                <a:cs typeface="Arial"/>
              </a:rPr>
              <a:t>2020</a:t>
            </a:r>
            <a:r>
              <a:rPr dirty="0" sz="700" spc="-5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525252"/>
                </a:solidFill>
                <a:latin typeface="Arial"/>
                <a:cs typeface="Arial"/>
              </a:rPr>
              <a:t>Doc.</a:t>
            </a:r>
            <a:r>
              <a:rPr dirty="0" sz="700" spc="-10">
                <a:solidFill>
                  <a:srgbClr val="808080"/>
                </a:solidFill>
                <a:latin typeface="Arial"/>
                <a:cs typeface="Arial"/>
              </a:rPr>
              <a:t>;</a:t>
            </a:r>
            <a:r>
              <a:rPr dirty="0" sz="700" spc="285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232323"/>
                </a:solidFill>
                <a:latin typeface="Arial"/>
                <a:cs typeface="Arial"/>
              </a:rPr>
              <a:t>125{6</a:t>
            </a:r>
            <a:r>
              <a:rPr dirty="0" sz="700">
                <a:solidFill>
                  <a:srgbClr val="6D6D6D"/>
                </a:solidFill>
                <a:latin typeface="Arial"/>
                <a:cs typeface="Arial"/>
              </a:rPr>
              <a:t>)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:85</a:t>
            </a:r>
            <a:r>
              <a:rPr dirty="0" sz="700">
                <a:solidFill>
                  <a:srgbClr val="232323"/>
                </a:solidFill>
                <a:latin typeface="Arial"/>
                <a:cs typeface="Arial"/>
              </a:rPr>
              <a:t>2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-856</a:t>
            </a:r>
            <a:r>
              <a:rPr dirty="0" sz="700">
                <a:solidFill>
                  <a:srgbClr val="808080"/>
                </a:solidFill>
                <a:latin typeface="Arial"/>
                <a:cs typeface="Arial"/>
              </a:rPr>
              <a:t>.</a:t>
            </a:r>
            <a:r>
              <a:rPr dirty="0" sz="700" spc="4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363636"/>
                </a:solidFill>
                <a:latin typeface="Arial"/>
                <a:cs typeface="Arial"/>
              </a:rPr>
              <a:t>DOI:</a:t>
            </a:r>
            <a:r>
              <a:rPr dirty="0" u="heavy" sz="700">
                <a:solidFill>
                  <a:srgbClr val="6D6D6D"/>
                </a:solidFill>
                <a:uFill>
                  <a:solidFill>
                    <a:srgbClr val="6D6D6D"/>
                  </a:solidFill>
                </a:uFill>
                <a:latin typeface="Arial"/>
                <a:cs typeface="Arial"/>
              </a:rPr>
              <a:t>bJlp·//dgj</a:t>
            </a:r>
            <a:r>
              <a:rPr dirty="0" u="heavy" sz="700" spc="20">
                <a:solidFill>
                  <a:srgbClr val="6D6D6D"/>
                </a:solidFill>
                <a:uFill>
                  <a:solidFill>
                    <a:srgbClr val="6D6D6D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700">
                <a:solidFill>
                  <a:srgbClr val="6D6D6D"/>
                </a:solidFill>
                <a:uFill>
                  <a:solidFill>
                    <a:srgbClr val="6D6D6D"/>
                  </a:solidFill>
                </a:uFill>
                <a:latin typeface="Arial"/>
                <a:cs typeface="Arial"/>
              </a:rPr>
              <a:t>org{]Q</a:t>
            </a:r>
            <a:r>
              <a:rPr dirty="0" u="heavy" sz="700" spc="-40">
                <a:solidFill>
                  <a:srgbClr val="6D6D6D"/>
                </a:solidFill>
                <a:uFill>
                  <a:solidFill>
                    <a:srgbClr val="6D6D6D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700" spc="-20">
                <a:solidFill>
                  <a:srgbClr val="6D6D6D"/>
                </a:solidFill>
                <a:uFill>
                  <a:solidFill>
                    <a:srgbClr val="6D6D6D"/>
                  </a:solidFill>
                </a:uFill>
                <a:latin typeface="Arial"/>
                <a:cs typeface="Arial"/>
              </a:rPr>
              <a:t>1016J</a:t>
            </a:r>
            <a:r>
              <a:rPr dirty="0" sz="700" spc="-20">
                <a:solidFill>
                  <a:srgbClr val="6D6D6D"/>
                </a:solidFill>
                <a:latin typeface="Arial"/>
                <a:cs typeface="Arial"/>
              </a:rPr>
              <a:t>J</a:t>
            </a:r>
            <a:r>
              <a:rPr dirty="0" u="heavy" sz="950" spc="-20">
                <a:solidFill>
                  <a:srgbClr val="6D6D6D"/>
                </a:solidFill>
                <a:uFill>
                  <a:solidFill>
                    <a:srgbClr val="525252"/>
                  </a:solidFill>
                </a:uFill>
                <a:latin typeface="Times New Roman"/>
                <a:cs typeface="Times New Roman"/>
              </a:rPr>
              <a:t>b</a:t>
            </a:r>
            <a:r>
              <a:rPr dirty="0" u="heavy" sz="950" spc="-20">
                <a:solidFill>
                  <a:srgbClr val="232323"/>
                </a:solidFill>
                <a:uFill>
                  <a:solidFill>
                    <a:srgbClr val="525252"/>
                  </a:solidFill>
                </a:uFill>
                <a:latin typeface="Times New Roman"/>
                <a:cs typeface="Times New Roman"/>
              </a:rPr>
              <a:t>i</a:t>
            </a:r>
            <a:r>
              <a:rPr dirty="0" u="heavy" sz="950" spc="-20">
                <a:solidFill>
                  <a:srgbClr val="6D6D6D"/>
                </a:solidFill>
                <a:uFill>
                  <a:solidFill>
                    <a:srgbClr val="525252"/>
                  </a:solidFill>
                </a:uFill>
                <a:latin typeface="Times New Roman"/>
                <a:cs typeface="Times New Roman"/>
              </a:rPr>
              <a:t>a</a:t>
            </a:r>
            <a:r>
              <a:rPr dirty="0" u="heavy" sz="950" spc="210">
                <a:solidFill>
                  <a:srgbClr val="6D6D6D"/>
                </a:solidFill>
                <a:uFill>
                  <a:solidFill>
                    <a:srgbClr val="525252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950" spc="-20">
                <a:solidFill>
                  <a:srgbClr val="525252"/>
                </a:solidFill>
                <a:uFill>
                  <a:solidFill>
                    <a:srgbClr val="525252"/>
                  </a:solidFill>
                </a:uFill>
                <a:latin typeface="Times New Roman"/>
                <a:cs typeface="Times New Roman"/>
              </a:rPr>
              <a:t>2020</a:t>
            </a:r>
            <a:r>
              <a:rPr dirty="0" u="heavy" sz="700" spc="-20">
                <a:solidFill>
                  <a:srgbClr val="6D6D6D"/>
                </a:solidFill>
                <a:uFill>
                  <a:solidFill>
                    <a:srgbClr val="525252"/>
                  </a:solidFill>
                </a:uFill>
                <a:latin typeface="Arial"/>
                <a:cs typeface="Arial"/>
              </a:rPr>
              <a:t>09</a:t>
            </a:r>
            <a:r>
              <a:rPr dirty="0" u="heavy" sz="700" spc="420">
                <a:solidFill>
                  <a:srgbClr val="6D6D6D"/>
                </a:solidFill>
                <a:uFill>
                  <a:solidFill>
                    <a:srgbClr val="525252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700">
                <a:solidFill>
                  <a:srgbClr val="6D6D6D"/>
                </a:solidFill>
                <a:uFill>
                  <a:solidFill>
                    <a:srgbClr val="525252"/>
                  </a:solidFill>
                </a:uFill>
                <a:latin typeface="Arial"/>
                <a:cs typeface="Arial"/>
              </a:rPr>
              <a:t>013</a:t>
            </a:r>
            <a:r>
              <a:rPr dirty="0" u="heavy" sz="700" spc="190">
                <a:solidFill>
                  <a:srgbClr val="6D6D6D"/>
                </a:solidFill>
                <a:uFill>
                  <a:solidFill>
                    <a:srgbClr val="525252"/>
                  </a:solidFill>
                </a:uFill>
                <a:latin typeface="Arial"/>
                <a:cs typeface="Arial"/>
              </a:rPr>
              <a:t> </a:t>
            </a:r>
            <a:r>
              <a:rPr dirty="0" sz="700" spc="190">
                <a:solidFill>
                  <a:srgbClr val="6D6D6D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939393"/>
                </a:solidFill>
                <a:latin typeface="Arial"/>
                <a:cs typeface="Arial"/>
              </a:rPr>
              <a:t>5</a:t>
            </a:r>
            <a:r>
              <a:rPr dirty="0" sz="700">
                <a:solidFill>
                  <a:srgbClr val="363636"/>
                </a:solidFill>
                <a:latin typeface="Arial"/>
                <a:cs typeface="Arial"/>
              </a:rPr>
              <a:t>An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de</a:t>
            </a:r>
            <a:r>
              <a:rPr dirty="0" sz="700">
                <a:solidFill>
                  <a:srgbClr val="6D6D6D"/>
                </a:solidFill>
                <a:latin typeface="Arial"/>
                <a:cs typeface="Arial"/>
              </a:rPr>
              <a:t>,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$00,</a:t>
            </a:r>
            <a:r>
              <a:rPr dirty="0" sz="700" spc="245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M</a:t>
            </a:r>
            <a:r>
              <a:rPr dirty="0" sz="700">
                <a:solidFill>
                  <a:srgbClr val="232323"/>
                </a:solidFill>
                <a:latin typeface="Arial"/>
                <a:cs typeface="Arial"/>
              </a:rPr>
              <a:t>.P.</a:t>
            </a:r>
            <a:r>
              <a:rPr dirty="0" sz="700" spc="28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S</a:t>
            </a:r>
            <a:r>
              <a:rPr dirty="0" sz="700">
                <a:solidFill>
                  <a:srgbClr val="6D6D6D"/>
                </a:solidFill>
                <a:latin typeface="Arial"/>
                <a:cs typeface="Arial"/>
              </a:rPr>
              <a:t>..</a:t>
            </a:r>
            <a:r>
              <a:rPr dirty="0" sz="700" spc="280">
                <a:solidFill>
                  <a:srgbClr val="6D6D6D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Neilson,</a:t>
            </a:r>
            <a:r>
              <a:rPr dirty="0" sz="700" spc="-5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O</a:t>
            </a:r>
            <a:r>
              <a:rPr dirty="0" sz="700">
                <a:solidFill>
                  <a:srgbClr val="808080"/>
                </a:solidFill>
                <a:latin typeface="Arial"/>
                <a:cs typeface="Arial"/>
              </a:rPr>
              <a:t>.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J</a:t>
            </a:r>
            <a:r>
              <a:rPr dirty="0" sz="700">
                <a:solidFill>
                  <a:srgbClr val="808080"/>
                </a:solidFill>
                <a:latin typeface="Arial"/>
                <a:cs typeface="Arial"/>
              </a:rPr>
              <a:t>.</a:t>
            </a:r>
            <a:r>
              <a:rPr dirty="0" sz="700">
                <a:solidFill>
                  <a:srgbClr val="232323"/>
                </a:solidFill>
                <a:latin typeface="Arial"/>
                <a:cs typeface="Arial"/>
              </a:rPr>
              <a:t>,</a:t>
            </a:r>
            <a:r>
              <a:rPr dirty="0" sz="700" spc="19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wa</a:t>
            </a:r>
            <a:r>
              <a:rPr dirty="0" sz="700">
                <a:solidFill>
                  <a:srgbClr val="232323"/>
                </a:solidFill>
                <a:latin typeface="Arial"/>
                <a:cs typeface="Arial"/>
              </a:rPr>
              <a:t>H</a:t>
            </a:r>
            <a:r>
              <a:rPr dirty="0" sz="700">
                <a:solidFill>
                  <a:srgbClr val="6D6D6D"/>
                </a:solidFill>
                <a:latin typeface="Arial"/>
                <a:cs typeface="Arial"/>
              </a:rPr>
              <a:t>in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g</a:t>
            </a:r>
            <a:r>
              <a:rPr dirty="0" sz="700">
                <a:solidFill>
                  <a:srgbClr val="232323"/>
                </a:solidFill>
                <a:latin typeface="Arial"/>
                <a:cs typeface="Arial"/>
              </a:rPr>
              <a:t>t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on</a:t>
            </a:r>
            <a:r>
              <a:rPr dirty="0" sz="700">
                <a:solidFill>
                  <a:srgbClr val="232323"/>
                </a:solidFill>
                <a:latin typeface="Arial"/>
                <a:cs typeface="Arial"/>
              </a:rPr>
              <a:t>,</a:t>
            </a:r>
            <a:r>
              <a:rPr dirty="0" sz="700" spc="15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363636"/>
                </a:solidFill>
                <a:latin typeface="Arial"/>
                <a:cs typeface="Arial"/>
              </a:rPr>
              <a:t>T</a:t>
            </a:r>
            <a:r>
              <a:rPr dirty="0" sz="700">
                <a:solidFill>
                  <a:srgbClr val="808080"/>
                </a:solidFill>
                <a:latin typeface="Arial"/>
                <a:cs typeface="Arial"/>
              </a:rPr>
              <a:t>.J</a:t>
            </a:r>
            <a:r>
              <a:rPr dirty="0" sz="700">
                <a:solidFill>
                  <a:srgbClr val="232323"/>
                </a:solidFill>
                <a:latin typeface="Arial"/>
                <a:cs typeface="Arial"/>
              </a:rPr>
              <a:t>.</a:t>
            </a:r>
            <a:r>
              <a:rPr dirty="0" sz="700" spc="4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Assess</a:t>
            </a:r>
            <a:r>
              <a:rPr dirty="0" sz="700">
                <a:solidFill>
                  <a:srgbClr val="131313"/>
                </a:solidFill>
                <a:latin typeface="Arial"/>
                <a:cs typeface="Arial"/>
              </a:rPr>
              <a:t>i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ng</a:t>
            </a:r>
            <a:r>
              <a:rPr dirty="0" sz="700" spc="245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the</a:t>
            </a:r>
            <a:r>
              <a:rPr dirty="0" sz="700" spc="21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363636"/>
                </a:solidFill>
                <a:latin typeface="Arial"/>
                <a:cs typeface="Arial"/>
              </a:rPr>
              <a:t>impact</a:t>
            </a:r>
            <a:r>
              <a:rPr dirty="0" sz="700" spc="-35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700" spc="50">
                <a:solidFill>
                  <a:srgbClr val="525252"/>
                </a:solidFill>
                <a:latin typeface="Arial"/>
                <a:cs typeface="Arial"/>
              </a:rPr>
              <a:t>on</a:t>
            </a:r>
            <a:r>
              <a:rPr dirty="0" sz="700" spc="15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363636"/>
                </a:solidFill>
                <a:latin typeface="Arial"/>
                <a:cs typeface="Arial"/>
              </a:rPr>
              <a:t>g</a:t>
            </a:r>
            <a:r>
              <a:rPr dirty="0" sz="700">
                <a:solidFill>
                  <a:srgbClr val="6D6D6D"/>
                </a:solidFill>
                <a:latin typeface="Arial"/>
                <a:cs typeface="Arial"/>
              </a:rPr>
              <a:t>lo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b</a:t>
            </a:r>
            <a:r>
              <a:rPr dirty="0" sz="700">
                <a:solidFill>
                  <a:srgbClr val="363636"/>
                </a:solidFill>
                <a:latin typeface="Arial"/>
                <a:cs typeface="Arial"/>
              </a:rPr>
              <a:t>a</a:t>
            </a:r>
            <a:r>
              <a:rPr dirty="0" sz="700">
                <a:solidFill>
                  <a:srgbClr val="808080"/>
                </a:solidFill>
                <a:latin typeface="Arial"/>
                <a:cs typeface="Arial"/>
              </a:rPr>
              <a:t>l</a:t>
            </a:r>
            <a:r>
              <a:rPr dirty="0" sz="700" spc="225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6D6D6D"/>
                </a:solidFill>
                <a:latin typeface="Arial"/>
                <a:cs typeface="Arial"/>
              </a:rPr>
              <a:t>cli</a:t>
            </a:r>
            <a:r>
              <a:rPr dirty="0" sz="700">
                <a:solidFill>
                  <a:srgbClr val="232323"/>
                </a:solidFill>
                <a:latin typeface="Arial"/>
                <a:cs typeface="Arial"/>
              </a:rPr>
              <a:t>m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a</a:t>
            </a:r>
            <a:r>
              <a:rPr dirty="0" sz="700">
                <a:solidFill>
                  <a:srgbClr val="131313"/>
                </a:solidFill>
                <a:latin typeface="Arial"/>
                <a:cs typeface="Arial"/>
              </a:rPr>
              <a:t>t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e</a:t>
            </a:r>
            <a:r>
              <a:rPr dirty="0" sz="700" spc="265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363636"/>
                </a:solidFill>
                <a:latin typeface="Arial"/>
                <a:cs typeface="Arial"/>
              </a:rPr>
              <a:t>fromgeneral</a:t>
            </a:r>
            <a:r>
              <a:rPr dirty="0" sz="700" spc="4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anaesthetic</a:t>
            </a:r>
            <a:r>
              <a:rPr dirty="0" sz="700" spc="4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363636"/>
                </a:solidFill>
                <a:latin typeface="Arial"/>
                <a:cs typeface="Arial"/>
              </a:rPr>
              <a:t>gases.Anaes-lhesia</a:t>
            </a:r>
            <a:r>
              <a:rPr dirty="0" sz="700" spc="14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and</a:t>
            </a:r>
            <a:r>
              <a:rPr dirty="0" sz="700" spc="33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363636"/>
                </a:solidFill>
                <a:latin typeface="Arial"/>
                <a:cs typeface="Arial"/>
              </a:rPr>
              <a:t>An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a</a:t>
            </a:r>
            <a:r>
              <a:rPr dirty="0" sz="700">
                <a:solidFill>
                  <a:srgbClr val="131313"/>
                </a:solidFill>
                <a:latin typeface="Arial"/>
                <a:cs typeface="Arial"/>
              </a:rPr>
              <a:t>l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gesia</a:t>
            </a:r>
            <a:r>
              <a:rPr dirty="0" sz="700">
                <a:solidFill>
                  <a:srgbClr val="808080"/>
                </a:solidFill>
                <a:latin typeface="Arial"/>
                <a:cs typeface="Arial"/>
              </a:rPr>
              <a:t>.</a:t>
            </a:r>
            <a:r>
              <a:rPr dirty="0" sz="700" spc="16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363636"/>
                </a:solidFill>
                <a:latin typeface="Arial"/>
                <a:cs typeface="Arial"/>
              </a:rPr>
              <a:t>2012</a:t>
            </a:r>
            <a:r>
              <a:rPr dirty="0" sz="700" spc="-25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700" spc="55">
                <a:solidFill>
                  <a:srgbClr val="363636"/>
                </a:solidFill>
                <a:latin typeface="Arial"/>
                <a:cs typeface="Arial"/>
              </a:rPr>
              <a:t>May;</a:t>
            </a:r>
            <a:r>
              <a:rPr dirty="0" sz="700" spc="1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363636"/>
                </a:solidFill>
                <a:latin typeface="Arial"/>
                <a:cs typeface="Arial"/>
              </a:rPr>
              <a:t>11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4{5</a:t>
            </a:r>
            <a:r>
              <a:rPr dirty="0" sz="700">
                <a:solidFill>
                  <a:srgbClr val="6D6D6D"/>
                </a:solidFill>
                <a:latin typeface="Arial"/>
                <a:cs typeface="Arial"/>
              </a:rPr>
              <a:t>}:1</a:t>
            </a:r>
            <a:r>
              <a:rPr dirty="0" sz="700">
                <a:solidFill>
                  <a:srgbClr val="363636"/>
                </a:solidFill>
                <a:latin typeface="Arial"/>
                <a:cs typeface="Arial"/>
              </a:rPr>
              <a:t>0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8</a:t>
            </a:r>
            <a:r>
              <a:rPr dirty="0" sz="700">
                <a:solidFill>
                  <a:srgbClr val="363636"/>
                </a:solidFill>
                <a:latin typeface="Arial"/>
                <a:cs typeface="Arial"/>
              </a:rPr>
              <a:t>1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-</a:t>
            </a:r>
            <a:r>
              <a:rPr dirty="0" sz="700">
                <a:solidFill>
                  <a:srgbClr val="232323"/>
                </a:solidFill>
                <a:latin typeface="Arial"/>
                <a:cs typeface="Arial"/>
              </a:rPr>
              <a:t>1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085</a:t>
            </a:r>
            <a:r>
              <a:rPr dirty="0" sz="700">
                <a:solidFill>
                  <a:srgbClr val="808080"/>
                </a:solidFill>
                <a:latin typeface="Arial"/>
                <a:cs typeface="Arial"/>
              </a:rPr>
              <a:t>.</a:t>
            </a:r>
            <a:r>
              <a:rPr dirty="0" sz="700" spc="245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525252"/>
                </a:solidFill>
                <a:latin typeface="Arial"/>
                <a:cs typeface="Arial"/>
              </a:rPr>
              <a:t>DO</a:t>
            </a:r>
            <a:r>
              <a:rPr dirty="0" sz="700">
                <a:solidFill>
                  <a:srgbClr val="010101"/>
                </a:solidFill>
                <a:latin typeface="Arial"/>
                <a:cs typeface="Arial"/>
              </a:rPr>
              <a:t>I</a:t>
            </a:r>
            <a:r>
              <a:rPr dirty="0" sz="700">
                <a:solidFill>
                  <a:srgbClr val="939393"/>
                </a:solidFill>
                <a:latin typeface="Arial"/>
                <a:cs typeface="Arial"/>
              </a:rPr>
              <a:t>:</a:t>
            </a:r>
            <a:r>
              <a:rPr dirty="0" sz="700" spc="200">
                <a:solidFill>
                  <a:srgbClr val="93939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363636"/>
                </a:solidFill>
                <a:latin typeface="Arial"/>
                <a:cs typeface="Arial"/>
              </a:rPr>
              <a:t>1</a:t>
            </a:r>
            <a:r>
              <a:rPr dirty="0" sz="700" spc="-10">
                <a:solidFill>
                  <a:srgbClr val="525252"/>
                </a:solidFill>
                <a:latin typeface="Arial"/>
                <a:cs typeface="Arial"/>
              </a:rPr>
              <a:t>0</a:t>
            </a:r>
            <a:r>
              <a:rPr dirty="0" sz="700" spc="-10">
                <a:solidFill>
                  <a:srgbClr val="808080"/>
                </a:solidFill>
                <a:latin typeface="Arial"/>
                <a:cs typeface="Arial"/>
              </a:rPr>
              <a:t>.</a:t>
            </a:r>
            <a:r>
              <a:rPr dirty="0" sz="700" spc="-10">
                <a:solidFill>
                  <a:srgbClr val="232323"/>
                </a:solidFill>
                <a:latin typeface="Arial"/>
                <a:cs typeface="Arial"/>
              </a:rPr>
              <a:t>1</a:t>
            </a:r>
            <a:r>
              <a:rPr dirty="0" sz="700" spc="-10">
                <a:solidFill>
                  <a:srgbClr val="525252"/>
                </a:solidFill>
                <a:latin typeface="Arial"/>
                <a:cs typeface="Arial"/>
              </a:rPr>
              <a:t>2</a:t>
            </a:r>
            <a:r>
              <a:rPr dirty="0" sz="700" spc="-10">
                <a:solidFill>
                  <a:srgbClr val="232323"/>
                </a:solidFill>
                <a:latin typeface="Arial"/>
                <a:cs typeface="Arial"/>
              </a:rPr>
              <a:t>1</a:t>
            </a:r>
            <a:r>
              <a:rPr dirty="0" sz="700" spc="-10">
                <a:solidFill>
                  <a:srgbClr val="525252"/>
                </a:solidFill>
                <a:latin typeface="Arial"/>
                <a:cs typeface="Arial"/>
              </a:rPr>
              <a:t>3/ANE.O</a:t>
            </a:r>
            <a:r>
              <a:rPr dirty="0" sz="700" spc="-10">
                <a:solidFill>
                  <a:srgbClr val="363636"/>
                </a:solidFill>
                <a:latin typeface="Arial"/>
                <a:cs typeface="Arial"/>
              </a:rPr>
              <a:t>b</a:t>
            </a:r>
            <a:r>
              <a:rPr dirty="0" sz="700" spc="-10">
                <a:solidFill>
                  <a:srgbClr val="525252"/>
                </a:solidFill>
                <a:latin typeface="Arial"/>
                <a:cs typeface="Arial"/>
              </a:rPr>
              <a:t>0</a:t>
            </a:r>
            <a:r>
              <a:rPr dirty="0" sz="700" spc="-10">
                <a:solidFill>
                  <a:srgbClr val="232323"/>
                </a:solidFill>
                <a:latin typeface="Arial"/>
                <a:cs typeface="Arial"/>
              </a:rPr>
              <a:t>1</a:t>
            </a:r>
            <a:r>
              <a:rPr dirty="0" sz="700" spc="-10">
                <a:solidFill>
                  <a:srgbClr val="525252"/>
                </a:solidFill>
                <a:latin typeface="Arial"/>
                <a:cs typeface="Arial"/>
              </a:rPr>
              <a:t>3&amp;3</a:t>
            </a:r>
            <a:r>
              <a:rPr dirty="0" sz="700" spc="-10">
                <a:solidFill>
                  <a:srgbClr val="363636"/>
                </a:solidFill>
                <a:latin typeface="Arial"/>
                <a:cs typeface="Arial"/>
              </a:rPr>
              <a:t>1</a:t>
            </a:r>
            <a:r>
              <a:rPr dirty="0" sz="700" spc="-10">
                <a:solidFill>
                  <a:srgbClr val="525252"/>
                </a:solidFill>
                <a:latin typeface="Arial"/>
                <a:cs typeface="Arial"/>
              </a:rPr>
              <a:t>824d</a:t>
            </a:r>
            <a:r>
              <a:rPr dirty="0" sz="700" spc="-10">
                <a:solidFill>
                  <a:srgbClr val="363636"/>
                </a:solidFill>
                <a:latin typeface="Arial"/>
                <a:cs typeface="Arial"/>
              </a:rPr>
              <a:t>6</a:t>
            </a:r>
            <a:r>
              <a:rPr dirty="0" sz="700" spc="-10">
                <a:solidFill>
                  <a:srgbClr val="525252"/>
                </a:solidFill>
                <a:latin typeface="Arial"/>
                <a:cs typeface="Arial"/>
              </a:rPr>
              <a:t>150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2023-07-07T14:43:38Z</dcterms:created>
  <dcterms:modified xsi:type="dcterms:W3CDTF">2023-07-07T14:43:38Z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2023-07-07T00:00:00Z</vt:filetime>
  </property>
  <property fmtid="{D5CDD505-2E9C-101B-9397-08002B2CF9AE}" pid="3" name="Creator">
    <vt:lpwstr>Adobe Acrobat 23.3</vt:lpwstr>
  </property>
  <property fmtid="{D5CDD505-2E9C-101B-9397-08002B2CF9AE}" pid="4" name="LastSaved">
    <vt:filetime>2023-07-07T00:00:00Z</vt:filetime>
  </property>
  <property fmtid="{D5CDD505-2E9C-101B-9397-08002B2CF9AE}" pid="5" name="Producer">
    <vt:lpwstr>Adobe Acrobat 23.3 Image Conversion Plug-in</vt:lpwstr>
  </property>
</Properties>
</file>